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3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4" r:id="rId12"/>
  </p:sldIdLst>
  <p:sldSz cx="12192000" cy="6858000"/>
  <p:notesSz cx="6858000" cy="9144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A5499-33D6-4CC5-992C-4FC3AE77CF64}" type="doc">
      <dgm:prSet loTypeId="urn:microsoft.com/office/officeart/2005/8/layout/radial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EA67B86-3606-4188-9DD2-8A59284B676C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Skills for Successful Mentoring</a:t>
          </a:r>
        </a:p>
      </dgm:t>
    </dgm:pt>
    <dgm:pt modelId="{15A2CA92-52D2-47BA-94E3-AC4C796BEA2A}" type="parTrans" cxnId="{4ACF633D-E3DD-48A5-89FE-88FAEE4C977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67F307-AD9A-4FD8-995F-EA33DDBCD81C}" type="sibTrans" cxnId="{4ACF633D-E3DD-48A5-89FE-88FAEE4C977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7AE5FFF-9EFF-41B0-812D-9A4C5818AC66}">
      <dgm:prSet phldrT="[Text]" custT="1"/>
      <dgm:spPr/>
      <dgm:t>
        <a:bodyPr/>
        <a:lstStyle/>
        <a:p>
          <a:r>
            <a:rPr lang="en-US" sz="1600" b="1">
              <a:solidFill>
                <a:schemeClr val="tx1"/>
              </a:solidFill>
            </a:rPr>
            <a:t>1. Exploring</a:t>
          </a:r>
          <a:endParaRPr lang="en-US" sz="1600" b="1" dirty="0">
            <a:solidFill>
              <a:schemeClr val="tx1"/>
            </a:solidFill>
          </a:endParaRPr>
        </a:p>
      </dgm:t>
    </dgm:pt>
    <dgm:pt modelId="{34101768-DB18-4745-9155-ECE20A8BE2BD}" type="parTrans" cxnId="{EB359DCE-F34F-49E7-A50D-EF57507773A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10F01CD-1579-4019-BC1F-E48EA29327CA}" type="sibTrans" cxnId="{EB359DCE-F34F-49E7-A50D-EF57507773A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E01213-8181-43CF-85DE-3AEBF0595988}">
      <dgm:prSet phldrT="[Text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2. Understand Needs</a:t>
          </a:r>
        </a:p>
      </dgm:t>
    </dgm:pt>
    <dgm:pt modelId="{6870F8E7-AA08-4EC2-94BE-5BEF5315AC26}" type="parTrans" cxnId="{2B9C17B5-3353-4640-9AEF-E5549B4DF3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20114F-D1E4-42C4-B03D-0820ED598DE3}" type="sibTrans" cxnId="{2B9C17B5-3353-4640-9AEF-E5549B4DF3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E373CC-9374-4123-AE9D-076FDCC72580}">
      <dgm:prSet phldrT="[Text]" custT="1"/>
      <dgm:spPr/>
      <dgm:t>
        <a:bodyPr/>
        <a:lstStyle/>
        <a:p>
          <a:r>
            <a:rPr lang="en-US" sz="1600" b="1">
              <a:solidFill>
                <a:schemeClr val="tx1"/>
              </a:solidFill>
            </a:rPr>
            <a:t>3.</a:t>
          </a:r>
        </a:p>
        <a:p>
          <a:r>
            <a:rPr lang="en-US" sz="1600" b="1">
              <a:solidFill>
                <a:schemeClr val="tx1"/>
              </a:solidFill>
            </a:rPr>
            <a:t>Building Trust</a:t>
          </a:r>
          <a:endParaRPr lang="en-US" sz="1600" b="1" dirty="0">
            <a:solidFill>
              <a:schemeClr val="tx1"/>
            </a:solidFill>
          </a:endParaRPr>
        </a:p>
      </dgm:t>
    </dgm:pt>
    <dgm:pt modelId="{3E3D753A-4CDB-4AF4-8963-E330A4D840F1}" type="parTrans" cxnId="{1C9B221C-56B0-450F-A4FF-8E7D3B2A8B9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F00939-2ABB-4480-B3EA-88AB70B6FFB7}" type="sibTrans" cxnId="{1C9B221C-56B0-450F-A4FF-8E7D3B2A8B9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E6B928-D195-4759-A0B0-9B87CC4DD490}">
      <dgm:prSet phldrT="[Text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4. </a:t>
          </a:r>
        </a:p>
        <a:p>
          <a:r>
            <a:rPr lang="en-US" sz="1600" b="1" dirty="0">
              <a:solidFill>
                <a:schemeClr val="tx1"/>
              </a:solidFill>
            </a:rPr>
            <a:t>Objectives &amp; Results</a:t>
          </a:r>
        </a:p>
      </dgm:t>
    </dgm:pt>
    <dgm:pt modelId="{413CC0BC-2944-4990-94EA-4AE4BCC157EF}" type="parTrans" cxnId="{DA3CED46-99AC-4505-9AB7-D06DA03A800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73D8CDF-F7BF-4257-A462-F9C2D96BC1C5}" type="sibTrans" cxnId="{DA3CED46-99AC-4505-9AB7-D06DA03A800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27AE1E9-540A-4C65-82BF-2996FC62A7BE}">
      <dgm:prSet phldrT="[Text]" custT="1"/>
      <dgm:spPr/>
      <dgm:t>
        <a:bodyPr/>
        <a:lstStyle/>
        <a:p>
          <a:r>
            <a:rPr lang="en-US" sz="1600" b="1">
              <a:solidFill>
                <a:schemeClr val="tx1"/>
              </a:solidFill>
            </a:rPr>
            <a:t>7.  </a:t>
          </a:r>
        </a:p>
        <a:p>
          <a:r>
            <a:rPr lang="en-US" sz="1600" b="1">
              <a:solidFill>
                <a:schemeClr val="tx1"/>
              </a:solidFill>
            </a:rPr>
            <a:t>Using Experience</a:t>
          </a:r>
          <a:endParaRPr lang="en-US" sz="1600" b="1" dirty="0">
            <a:solidFill>
              <a:schemeClr val="tx1"/>
            </a:solidFill>
          </a:endParaRPr>
        </a:p>
      </dgm:t>
    </dgm:pt>
    <dgm:pt modelId="{88ED7EC7-3F8E-4660-98D6-346E50F52BE9}" type="parTrans" cxnId="{2CFF07E5-6A45-4589-9AD6-05D758E01A9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9DC2142-4023-4016-B4EE-48079CB43E04}" type="sibTrans" cxnId="{2CFF07E5-6A45-4589-9AD6-05D758E01A9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FE478A-6623-4647-ADE7-137FC3FACDC5}">
      <dgm:prSet phldrT="[Text]" custT="1"/>
      <dgm:spPr/>
      <dgm:t>
        <a:bodyPr/>
        <a:lstStyle/>
        <a:p>
          <a:r>
            <a:rPr lang="en-US" sz="1600" b="1">
              <a:solidFill>
                <a:schemeClr val="tx1"/>
              </a:solidFill>
            </a:rPr>
            <a:t>5. </a:t>
          </a:r>
        </a:p>
        <a:p>
          <a:r>
            <a:rPr lang="en-US" sz="1600" b="1">
              <a:solidFill>
                <a:schemeClr val="tx1"/>
              </a:solidFill>
            </a:rPr>
            <a:t>Giving Recognition</a:t>
          </a:r>
          <a:endParaRPr lang="en-US" sz="1600" b="1" dirty="0">
            <a:solidFill>
              <a:schemeClr val="tx1"/>
            </a:solidFill>
          </a:endParaRPr>
        </a:p>
      </dgm:t>
    </dgm:pt>
    <dgm:pt modelId="{9EC6C15E-B4A7-43B1-B418-94605D321F2A}" type="parTrans" cxnId="{14B5F836-C3EB-46CE-9300-6E07C7E6F4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5DAC9E0-989E-47C6-BEB5-8C29369893E1}" type="sibTrans" cxnId="{14B5F836-C3EB-46CE-9300-6E07C7E6F4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EC68484-43FB-4992-99A6-2D19E781C0BF}">
      <dgm:prSet phldrT="[Text]" custT="1"/>
      <dgm:spPr/>
      <dgm:t>
        <a:bodyPr/>
        <a:lstStyle/>
        <a:p>
          <a:r>
            <a:rPr lang="en-US" sz="1600" b="1">
              <a:solidFill>
                <a:schemeClr val="tx1"/>
              </a:solidFill>
            </a:rPr>
            <a:t>6. </a:t>
          </a:r>
        </a:p>
        <a:p>
          <a:r>
            <a:rPr lang="en-US" sz="1600" b="1">
              <a:solidFill>
                <a:schemeClr val="tx1"/>
              </a:solidFill>
            </a:rPr>
            <a:t>Encouraging Networking</a:t>
          </a:r>
          <a:endParaRPr lang="en-US" sz="1600" b="1" dirty="0">
            <a:solidFill>
              <a:schemeClr val="tx1"/>
            </a:solidFill>
          </a:endParaRPr>
        </a:p>
      </dgm:t>
    </dgm:pt>
    <dgm:pt modelId="{27C5FB68-EFF4-4160-8EBB-2D8D09C6A9D8}" type="parTrans" cxnId="{33426671-F579-4EC5-BA04-6EA8A44C04B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B1D797B-6B34-4BA2-A0E1-22E07461EDC4}" type="sibTrans" cxnId="{33426671-F579-4EC5-BA04-6EA8A44C04B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8117F9-0714-471E-8805-3AAC4FB81C87}" type="pres">
      <dgm:prSet presAssocID="{E96A5499-33D6-4CC5-992C-4FC3AE77CF6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366373F-C942-49EB-8AFE-4042FC323D3C}" type="pres">
      <dgm:prSet presAssocID="{BEA67B86-3606-4188-9DD2-8A59284B676C}" presName="centerShape" presStyleLbl="node0" presStyleIdx="0" presStyleCnt="1"/>
      <dgm:spPr/>
    </dgm:pt>
    <dgm:pt modelId="{CC7CD0CC-27F6-49D5-89EA-F9788EC6D3D6}" type="pres">
      <dgm:prSet presAssocID="{34101768-DB18-4745-9155-ECE20A8BE2BD}" presName="parTrans" presStyleLbl="sibTrans2D1" presStyleIdx="0" presStyleCnt="7"/>
      <dgm:spPr/>
    </dgm:pt>
    <dgm:pt modelId="{9ACBBC94-7B3F-428C-9DA7-B9DDB85DC13B}" type="pres">
      <dgm:prSet presAssocID="{34101768-DB18-4745-9155-ECE20A8BE2BD}" presName="connectorText" presStyleLbl="sibTrans2D1" presStyleIdx="0" presStyleCnt="7"/>
      <dgm:spPr/>
    </dgm:pt>
    <dgm:pt modelId="{8BFB212C-A88D-4B88-B98B-BAFBB50509FE}" type="pres">
      <dgm:prSet presAssocID="{47AE5FFF-9EFF-41B0-812D-9A4C5818AC66}" presName="node" presStyleLbl="node1" presStyleIdx="0" presStyleCnt="7">
        <dgm:presLayoutVars>
          <dgm:bulletEnabled val="1"/>
        </dgm:presLayoutVars>
      </dgm:prSet>
      <dgm:spPr/>
    </dgm:pt>
    <dgm:pt modelId="{B699E4E1-142F-4A64-A65F-9934624AAA96}" type="pres">
      <dgm:prSet presAssocID="{6870F8E7-AA08-4EC2-94BE-5BEF5315AC26}" presName="parTrans" presStyleLbl="sibTrans2D1" presStyleIdx="1" presStyleCnt="7"/>
      <dgm:spPr/>
    </dgm:pt>
    <dgm:pt modelId="{3DCD2F09-AF53-4016-BB51-9C830296455F}" type="pres">
      <dgm:prSet presAssocID="{6870F8E7-AA08-4EC2-94BE-5BEF5315AC26}" presName="connectorText" presStyleLbl="sibTrans2D1" presStyleIdx="1" presStyleCnt="7"/>
      <dgm:spPr/>
    </dgm:pt>
    <dgm:pt modelId="{5E5C1150-DDA9-4776-A97F-DB1ECA552917}" type="pres">
      <dgm:prSet presAssocID="{42E01213-8181-43CF-85DE-3AEBF0595988}" presName="node" presStyleLbl="node1" presStyleIdx="1" presStyleCnt="7">
        <dgm:presLayoutVars>
          <dgm:bulletEnabled val="1"/>
        </dgm:presLayoutVars>
      </dgm:prSet>
      <dgm:spPr/>
    </dgm:pt>
    <dgm:pt modelId="{91543549-657A-451B-94D7-A054C0CD429B}" type="pres">
      <dgm:prSet presAssocID="{3E3D753A-4CDB-4AF4-8963-E330A4D840F1}" presName="parTrans" presStyleLbl="sibTrans2D1" presStyleIdx="2" presStyleCnt="7"/>
      <dgm:spPr/>
    </dgm:pt>
    <dgm:pt modelId="{F0331E85-23FA-4413-84E5-3E328948D70F}" type="pres">
      <dgm:prSet presAssocID="{3E3D753A-4CDB-4AF4-8963-E330A4D840F1}" presName="connectorText" presStyleLbl="sibTrans2D1" presStyleIdx="2" presStyleCnt="7"/>
      <dgm:spPr/>
    </dgm:pt>
    <dgm:pt modelId="{74D7A8F9-2E35-4661-BBEF-C9EB8B72A97E}" type="pres">
      <dgm:prSet presAssocID="{E9E373CC-9374-4123-AE9D-076FDCC72580}" presName="node" presStyleLbl="node1" presStyleIdx="2" presStyleCnt="7">
        <dgm:presLayoutVars>
          <dgm:bulletEnabled val="1"/>
        </dgm:presLayoutVars>
      </dgm:prSet>
      <dgm:spPr/>
    </dgm:pt>
    <dgm:pt modelId="{C77F14BF-E274-4447-B794-3DE717188ACF}" type="pres">
      <dgm:prSet presAssocID="{413CC0BC-2944-4990-94EA-4AE4BCC157EF}" presName="parTrans" presStyleLbl="sibTrans2D1" presStyleIdx="3" presStyleCnt="7"/>
      <dgm:spPr/>
    </dgm:pt>
    <dgm:pt modelId="{1EFF88C5-38F3-4ACB-B91A-70271DD81F45}" type="pres">
      <dgm:prSet presAssocID="{413CC0BC-2944-4990-94EA-4AE4BCC157EF}" presName="connectorText" presStyleLbl="sibTrans2D1" presStyleIdx="3" presStyleCnt="7"/>
      <dgm:spPr/>
    </dgm:pt>
    <dgm:pt modelId="{9EC17CF2-F0A2-4653-9439-46A06178222A}" type="pres">
      <dgm:prSet presAssocID="{30E6B928-D195-4759-A0B0-9B87CC4DD490}" presName="node" presStyleLbl="node1" presStyleIdx="3" presStyleCnt="7">
        <dgm:presLayoutVars>
          <dgm:bulletEnabled val="1"/>
        </dgm:presLayoutVars>
      </dgm:prSet>
      <dgm:spPr/>
    </dgm:pt>
    <dgm:pt modelId="{CD889B71-3F8A-4AB9-8166-9ECD49528FD9}" type="pres">
      <dgm:prSet presAssocID="{9EC6C15E-B4A7-43B1-B418-94605D321F2A}" presName="parTrans" presStyleLbl="sibTrans2D1" presStyleIdx="4" presStyleCnt="7"/>
      <dgm:spPr/>
    </dgm:pt>
    <dgm:pt modelId="{C75CCFB3-B02F-4FDA-8D98-920F5CAAE70A}" type="pres">
      <dgm:prSet presAssocID="{9EC6C15E-B4A7-43B1-B418-94605D321F2A}" presName="connectorText" presStyleLbl="sibTrans2D1" presStyleIdx="4" presStyleCnt="7"/>
      <dgm:spPr/>
    </dgm:pt>
    <dgm:pt modelId="{AE21402B-C163-4A83-A10B-07153F9E0C9A}" type="pres">
      <dgm:prSet presAssocID="{EBFE478A-6623-4647-ADE7-137FC3FACDC5}" presName="node" presStyleLbl="node1" presStyleIdx="4" presStyleCnt="7">
        <dgm:presLayoutVars>
          <dgm:bulletEnabled val="1"/>
        </dgm:presLayoutVars>
      </dgm:prSet>
      <dgm:spPr/>
    </dgm:pt>
    <dgm:pt modelId="{17F1787A-0227-4491-A0BD-C8D6B2DEBA20}" type="pres">
      <dgm:prSet presAssocID="{27C5FB68-EFF4-4160-8EBB-2D8D09C6A9D8}" presName="parTrans" presStyleLbl="sibTrans2D1" presStyleIdx="5" presStyleCnt="7"/>
      <dgm:spPr/>
    </dgm:pt>
    <dgm:pt modelId="{3704530D-98F4-4151-9B5D-A7768D46D5E9}" type="pres">
      <dgm:prSet presAssocID="{27C5FB68-EFF4-4160-8EBB-2D8D09C6A9D8}" presName="connectorText" presStyleLbl="sibTrans2D1" presStyleIdx="5" presStyleCnt="7"/>
      <dgm:spPr/>
    </dgm:pt>
    <dgm:pt modelId="{AB6C5CEC-510E-4DAA-BC36-8D2D0103F8EE}" type="pres">
      <dgm:prSet presAssocID="{EEC68484-43FB-4992-99A6-2D19E781C0BF}" presName="node" presStyleLbl="node1" presStyleIdx="5" presStyleCnt="7">
        <dgm:presLayoutVars>
          <dgm:bulletEnabled val="1"/>
        </dgm:presLayoutVars>
      </dgm:prSet>
      <dgm:spPr/>
    </dgm:pt>
    <dgm:pt modelId="{4BBF439C-F636-4C5E-9112-7EBC626762CC}" type="pres">
      <dgm:prSet presAssocID="{88ED7EC7-3F8E-4660-98D6-346E50F52BE9}" presName="parTrans" presStyleLbl="sibTrans2D1" presStyleIdx="6" presStyleCnt="7"/>
      <dgm:spPr/>
    </dgm:pt>
    <dgm:pt modelId="{2EE78FB5-E470-48A9-8A0E-37A2F286E04F}" type="pres">
      <dgm:prSet presAssocID="{88ED7EC7-3F8E-4660-98D6-346E50F52BE9}" presName="connectorText" presStyleLbl="sibTrans2D1" presStyleIdx="6" presStyleCnt="7"/>
      <dgm:spPr/>
    </dgm:pt>
    <dgm:pt modelId="{D08C17C2-3B2B-4BCB-A069-4B3C42F839F9}" type="pres">
      <dgm:prSet presAssocID="{A27AE1E9-540A-4C65-82BF-2996FC62A7BE}" presName="node" presStyleLbl="node1" presStyleIdx="6" presStyleCnt="7">
        <dgm:presLayoutVars>
          <dgm:bulletEnabled val="1"/>
        </dgm:presLayoutVars>
      </dgm:prSet>
      <dgm:spPr/>
    </dgm:pt>
  </dgm:ptLst>
  <dgm:cxnLst>
    <dgm:cxn modelId="{237B5B05-F342-41C0-BADC-30DC0C736F9B}" type="presOf" srcId="{E96A5499-33D6-4CC5-992C-4FC3AE77CF64}" destId="{D98117F9-0714-471E-8805-3AAC4FB81C87}" srcOrd="0" destOrd="0" presId="urn:microsoft.com/office/officeart/2005/8/layout/radial5"/>
    <dgm:cxn modelId="{C0100410-A100-46D2-AFE8-A9589EABB4EE}" type="presOf" srcId="{9EC6C15E-B4A7-43B1-B418-94605D321F2A}" destId="{C75CCFB3-B02F-4FDA-8D98-920F5CAAE70A}" srcOrd="1" destOrd="0" presId="urn:microsoft.com/office/officeart/2005/8/layout/radial5"/>
    <dgm:cxn modelId="{10850216-E8B7-4AE0-BA19-679791CC3655}" type="presOf" srcId="{3E3D753A-4CDB-4AF4-8963-E330A4D840F1}" destId="{F0331E85-23FA-4413-84E5-3E328948D70F}" srcOrd="1" destOrd="0" presId="urn:microsoft.com/office/officeart/2005/8/layout/radial5"/>
    <dgm:cxn modelId="{1C9B221C-56B0-450F-A4FF-8E7D3B2A8B9B}" srcId="{BEA67B86-3606-4188-9DD2-8A59284B676C}" destId="{E9E373CC-9374-4123-AE9D-076FDCC72580}" srcOrd="2" destOrd="0" parTransId="{3E3D753A-4CDB-4AF4-8963-E330A4D840F1}" sibTransId="{7FF00939-2ABB-4480-B3EA-88AB70B6FFB7}"/>
    <dgm:cxn modelId="{A4A01C21-E063-48A5-8F84-DCDC8D3053B5}" type="presOf" srcId="{34101768-DB18-4745-9155-ECE20A8BE2BD}" destId="{9ACBBC94-7B3F-428C-9DA7-B9DDB85DC13B}" srcOrd="1" destOrd="0" presId="urn:microsoft.com/office/officeart/2005/8/layout/radial5"/>
    <dgm:cxn modelId="{C3D5FE28-64E0-4E1B-BB55-F432FC4DF915}" type="presOf" srcId="{47AE5FFF-9EFF-41B0-812D-9A4C5818AC66}" destId="{8BFB212C-A88D-4B88-B98B-BAFBB50509FE}" srcOrd="0" destOrd="0" presId="urn:microsoft.com/office/officeart/2005/8/layout/radial5"/>
    <dgm:cxn modelId="{05A1A12E-FADE-444C-A288-B5000E831AB1}" type="presOf" srcId="{413CC0BC-2944-4990-94EA-4AE4BCC157EF}" destId="{1EFF88C5-38F3-4ACB-B91A-70271DD81F45}" srcOrd="1" destOrd="0" presId="urn:microsoft.com/office/officeart/2005/8/layout/radial5"/>
    <dgm:cxn modelId="{14B5F836-C3EB-46CE-9300-6E07C7E6F471}" srcId="{BEA67B86-3606-4188-9DD2-8A59284B676C}" destId="{EBFE478A-6623-4647-ADE7-137FC3FACDC5}" srcOrd="4" destOrd="0" parTransId="{9EC6C15E-B4A7-43B1-B418-94605D321F2A}" sibTransId="{D5DAC9E0-989E-47C6-BEB5-8C29369893E1}"/>
    <dgm:cxn modelId="{4ACF633D-E3DD-48A5-89FE-88FAEE4C977C}" srcId="{E96A5499-33D6-4CC5-992C-4FC3AE77CF64}" destId="{BEA67B86-3606-4188-9DD2-8A59284B676C}" srcOrd="0" destOrd="0" parTransId="{15A2CA92-52D2-47BA-94E3-AC4C796BEA2A}" sibTransId="{E067F307-AD9A-4FD8-995F-EA33DDBCD81C}"/>
    <dgm:cxn modelId="{DA3CED46-99AC-4505-9AB7-D06DA03A8004}" srcId="{BEA67B86-3606-4188-9DD2-8A59284B676C}" destId="{30E6B928-D195-4759-A0B0-9B87CC4DD490}" srcOrd="3" destOrd="0" parTransId="{413CC0BC-2944-4990-94EA-4AE4BCC157EF}" sibTransId="{073D8CDF-F7BF-4257-A462-F9C2D96BC1C5}"/>
    <dgm:cxn modelId="{1F36A468-36AB-4A35-B22F-8DB96B93A4EE}" type="presOf" srcId="{3E3D753A-4CDB-4AF4-8963-E330A4D840F1}" destId="{91543549-657A-451B-94D7-A054C0CD429B}" srcOrd="0" destOrd="0" presId="urn:microsoft.com/office/officeart/2005/8/layout/radial5"/>
    <dgm:cxn modelId="{8DCE1B6F-6874-492C-848F-C44AA1980EAA}" type="presOf" srcId="{27C5FB68-EFF4-4160-8EBB-2D8D09C6A9D8}" destId="{17F1787A-0227-4491-A0BD-C8D6B2DEBA20}" srcOrd="0" destOrd="0" presId="urn:microsoft.com/office/officeart/2005/8/layout/radial5"/>
    <dgm:cxn modelId="{33426671-F579-4EC5-BA04-6EA8A44C04BC}" srcId="{BEA67B86-3606-4188-9DD2-8A59284B676C}" destId="{EEC68484-43FB-4992-99A6-2D19E781C0BF}" srcOrd="5" destOrd="0" parTransId="{27C5FB68-EFF4-4160-8EBB-2D8D09C6A9D8}" sibTransId="{1B1D797B-6B34-4BA2-A0E1-22E07461EDC4}"/>
    <dgm:cxn modelId="{64D75953-7508-4A63-B90B-C6E32434BAED}" type="presOf" srcId="{413CC0BC-2944-4990-94EA-4AE4BCC157EF}" destId="{C77F14BF-E274-4447-B794-3DE717188ACF}" srcOrd="0" destOrd="0" presId="urn:microsoft.com/office/officeart/2005/8/layout/radial5"/>
    <dgm:cxn modelId="{43AC7F53-4004-470F-B158-A9C24328DF7A}" type="presOf" srcId="{E9E373CC-9374-4123-AE9D-076FDCC72580}" destId="{74D7A8F9-2E35-4661-BBEF-C9EB8B72A97E}" srcOrd="0" destOrd="0" presId="urn:microsoft.com/office/officeart/2005/8/layout/radial5"/>
    <dgm:cxn modelId="{8FF5A980-FD9A-4ED5-9D47-62ACDEE1D01A}" type="presOf" srcId="{34101768-DB18-4745-9155-ECE20A8BE2BD}" destId="{CC7CD0CC-27F6-49D5-89EA-F9788EC6D3D6}" srcOrd="0" destOrd="0" presId="urn:microsoft.com/office/officeart/2005/8/layout/radial5"/>
    <dgm:cxn modelId="{CC02E397-1A0D-4FE7-8D72-3A96DA201E51}" type="presOf" srcId="{88ED7EC7-3F8E-4660-98D6-346E50F52BE9}" destId="{2EE78FB5-E470-48A9-8A0E-37A2F286E04F}" srcOrd="1" destOrd="0" presId="urn:microsoft.com/office/officeart/2005/8/layout/radial5"/>
    <dgm:cxn modelId="{F9E4AC9E-DCC1-40B0-A4EA-C0BF052430C3}" type="presOf" srcId="{88ED7EC7-3F8E-4660-98D6-346E50F52BE9}" destId="{4BBF439C-F636-4C5E-9112-7EBC626762CC}" srcOrd="0" destOrd="0" presId="urn:microsoft.com/office/officeart/2005/8/layout/radial5"/>
    <dgm:cxn modelId="{45F52DA1-36CF-44BE-97A0-ACD480559D40}" type="presOf" srcId="{27C5FB68-EFF4-4160-8EBB-2D8D09C6A9D8}" destId="{3704530D-98F4-4151-9B5D-A7768D46D5E9}" srcOrd="1" destOrd="0" presId="urn:microsoft.com/office/officeart/2005/8/layout/radial5"/>
    <dgm:cxn modelId="{536BCEB3-7964-4E9A-9434-5A3B7F98CC1A}" type="presOf" srcId="{9EC6C15E-B4A7-43B1-B418-94605D321F2A}" destId="{CD889B71-3F8A-4AB9-8166-9ECD49528FD9}" srcOrd="0" destOrd="0" presId="urn:microsoft.com/office/officeart/2005/8/layout/radial5"/>
    <dgm:cxn modelId="{2B9C17B5-3353-4640-9AEF-E5549B4DF346}" srcId="{BEA67B86-3606-4188-9DD2-8A59284B676C}" destId="{42E01213-8181-43CF-85DE-3AEBF0595988}" srcOrd="1" destOrd="0" parTransId="{6870F8E7-AA08-4EC2-94BE-5BEF5315AC26}" sibTransId="{E220114F-D1E4-42C4-B03D-0820ED598DE3}"/>
    <dgm:cxn modelId="{6DC1B9B7-EE25-48E0-A8E9-94644A6CE3A3}" type="presOf" srcId="{30E6B928-D195-4759-A0B0-9B87CC4DD490}" destId="{9EC17CF2-F0A2-4653-9439-46A06178222A}" srcOrd="0" destOrd="0" presId="urn:microsoft.com/office/officeart/2005/8/layout/radial5"/>
    <dgm:cxn modelId="{5AB35FB8-BF88-4296-9731-26C1164768FC}" type="presOf" srcId="{42E01213-8181-43CF-85DE-3AEBF0595988}" destId="{5E5C1150-DDA9-4776-A97F-DB1ECA552917}" srcOrd="0" destOrd="0" presId="urn:microsoft.com/office/officeart/2005/8/layout/radial5"/>
    <dgm:cxn modelId="{027393B8-CF04-4D6F-9C70-57150ED1262A}" type="presOf" srcId="{6870F8E7-AA08-4EC2-94BE-5BEF5315AC26}" destId="{3DCD2F09-AF53-4016-BB51-9C830296455F}" srcOrd="1" destOrd="0" presId="urn:microsoft.com/office/officeart/2005/8/layout/radial5"/>
    <dgm:cxn modelId="{AA14AFBE-1825-4D43-97CF-0BD671460816}" type="presOf" srcId="{EBFE478A-6623-4647-ADE7-137FC3FACDC5}" destId="{AE21402B-C163-4A83-A10B-07153F9E0C9A}" srcOrd="0" destOrd="0" presId="urn:microsoft.com/office/officeart/2005/8/layout/radial5"/>
    <dgm:cxn modelId="{A3CB12C6-83E5-4657-9A0C-7E3DE32DF9BA}" type="presOf" srcId="{EEC68484-43FB-4992-99A6-2D19E781C0BF}" destId="{AB6C5CEC-510E-4DAA-BC36-8D2D0103F8EE}" srcOrd="0" destOrd="0" presId="urn:microsoft.com/office/officeart/2005/8/layout/radial5"/>
    <dgm:cxn modelId="{EB359DCE-F34F-49E7-A50D-EF57507773A4}" srcId="{BEA67B86-3606-4188-9DD2-8A59284B676C}" destId="{47AE5FFF-9EFF-41B0-812D-9A4C5818AC66}" srcOrd="0" destOrd="0" parTransId="{34101768-DB18-4745-9155-ECE20A8BE2BD}" sibTransId="{510F01CD-1579-4019-BC1F-E48EA29327CA}"/>
    <dgm:cxn modelId="{30AB10D8-1839-4680-818A-6498480722C7}" type="presOf" srcId="{6870F8E7-AA08-4EC2-94BE-5BEF5315AC26}" destId="{B699E4E1-142F-4A64-A65F-9934624AAA96}" srcOrd="0" destOrd="0" presId="urn:microsoft.com/office/officeart/2005/8/layout/radial5"/>
    <dgm:cxn modelId="{2CFF07E5-6A45-4589-9AD6-05D758E01A99}" srcId="{BEA67B86-3606-4188-9DD2-8A59284B676C}" destId="{A27AE1E9-540A-4C65-82BF-2996FC62A7BE}" srcOrd="6" destOrd="0" parTransId="{88ED7EC7-3F8E-4660-98D6-346E50F52BE9}" sibTransId="{79DC2142-4023-4016-B4EE-48079CB43E04}"/>
    <dgm:cxn modelId="{43CC46E7-64E4-4C8D-820A-313B292DDD30}" type="presOf" srcId="{A27AE1E9-540A-4C65-82BF-2996FC62A7BE}" destId="{D08C17C2-3B2B-4BCB-A069-4B3C42F839F9}" srcOrd="0" destOrd="0" presId="urn:microsoft.com/office/officeart/2005/8/layout/radial5"/>
    <dgm:cxn modelId="{337020EF-20C4-4980-84C8-9C3EFF7BB5C0}" type="presOf" srcId="{BEA67B86-3606-4188-9DD2-8A59284B676C}" destId="{C366373F-C942-49EB-8AFE-4042FC323D3C}" srcOrd="0" destOrd="0" presId="urn:microsoft.com/office/officeart/2005/8/layout/radial5"/>
    <dgm:cxn modelId="{40C3233D-A3E4-4D8D-9782-35B14F46E9B2}" type="presParOf" srcId="{D98117F9-0714-471E-8805-3AAC4FB81C87}" destId="{C366373F-C942-49EB-8AFE-4042FC323D3C}" srcOrd="0" destOrd="0" presId="urn:microsoft.com/office/officeart/2005/8/layout/radial5"/>
    <dgm:cxn modelId="{95317D2F-B4FC-49E3-A20C-69CA7672873A}" type="presParOf" srcId="{D98117F9-0714-471E-8805-3AAC4FB81C87}" destId="{CC7CD0CC-27F6-49D5-89EA-F9788EC6D3D6}" srcOrd="1" destOrd="0" presId="urn:microsoft.com/office/officeart/2005/8/layout/radial5"/>
    <dgm:cxn modelId="{A02128A9-A615-47D6-8D3B-DBB025E670F3}" type="presParOf" srcId="{CC7CD0CC-27F6-49D5-89EA-F9788EC6D3D6}" destId="{9ACBBC94-7B3F-428C-9DA7-B9DDB85DC13B}" srcOrd="0" destOrd="0" presId="urn:microsoft.com/office/officeart/2005/8/layout/radial5"/>
    <dgm:cxn modelId="{8E6DEF82-BFAF-47EB-8DEE-1DCC3F515EC1}" type="presParOf" srcId="{D98117F9-0714-471E-8805-3AAC4FB81C87}" destId="{8BFB212C-A88D-4B88-B98B-BAFBB50509FE}" srcOrd="2" destOrd="0" presId="urn:microsoft.com/office/officeart/2005/8/layout/radial5"/>
    <dgm:cxn modelId="{D012347F-060A-49E9-AA63-8D88A8B8282F}" type="presParOf" srcId="{D98117F9-0714-471E-8805-3AAC4FB81C87}" destId="{B699E4E1-142F-4A64-A65F-9934624AAA96}" srcOrd="3" destOrd="0" presId="urn:microsoft.com/office/officeart/2005/8/layout/radial5"/>
    <dgm:cxn modelId="{E6E1C856-C661-4286-AFD3-98C339080967}" type="presParOf" srcId="{B699E4E1-142F-4A64-A65F-9934624AAA96}" destId="{3DCD2F09-AF53-4016-BB51-9C830296455F}" srcOrd="0" destOrd="0" presId="urn:microsoft.com/office/officeart/2005/8/layout/radial5"/>
    <dgm:cxn modelId="{2D7AC630-4C45-4893-9034-DF8176607D54}" type="presParOf" srcId="{D98117F9-0714-471E-8805-3AAC4FB81C87}" destId="{5E5C1150-DDA9-4776-A97F-DB1ECA552917}" srcOrd="4" destOrd="0" presId="urn:microsoft.com/office/officeart/2005/8/layout/radial5"/>
    <dgm:cxn modelId="{70878775-30B6-42F0-B9A2-011D1D50B33D}" type="presParOf" srcId="{D98117F9-0714-471E-8805-3AAC4FB81C87}" destId="{91543549-657A-451B-94D7-A054C0CD429B}" srcOrd="5" destOrd="0" presId="urn:microsoft.com/office/officeart/2005/8/layout/radial5"/>
    <dgm:cxn modelId="{F4D6815B-E451-400E-84D5-6AD570DB8045}" type="presParOf" srcId="{91543549-657A-451B-94D7-A054C0CD429B}" destId="{F0331E85-23FA-4413-84E5-3E328948D70F}" srcOrd="0" destOrd="0" presId="urn:microsoft.com/office/officeart/2005/8/layout/radial5"/>
    <dgm:cxn modelId="{1C979520-A79E-48C1-835A-2E81832EB92C}" type="presParOf" srcId="{D98117F9-0714-471E-8805-3AAC4FB81C87}" destId="{74D7A8F9-2E35-4661-BBEF-C9EB8B72A97E}" srcOrd="6" destOrd="0" presId="urn:microsoft.com/office/officeart/2005/8/layout/radial5"/>
    <dgm:cxn modelId="{A868B842-2525-4913-A18F-857A312A763A}" type="presParOf" srcId="{D98117F9-0714-471E-8805-3AAC4FB81C87}" destId="{C77F14BF-E274-4447-B794-3DE717188ACF}" srcOrd="7" destOrd="0" presId="urn:microsoft.com/office/officeart/2005/8/layout/radial5"/>
    <dgm:cxn modelId="{CF1E43B4-5D25-4994-8800-10106D19E043}" type="presParOf" srcId="{C77F14BF-E274-4447-B794-3DE717188ACF}" destId="{1EFF88C5-38F3-4ACB-B91A-70271DD81F45}" srcOrd="0" destOrd="0" presId="urn:microsoft.com/office/officeart/2005/8/layout/radial5"/>
    <dgm:cxn modelId="{9F4061D7-DC39-4432-9ED5-9AADEEA6943B}" type="presParOf" srcId="{D98117F9-0714-471E-8805-3AAC4FB81C87}" destId="{9EC17CF2-F0A2-4653-9439-46A06178222A}" srcOrd="8" destOrd="0" presId="urn:microsoft.com/office/officeart/2005/8/layout/radial5"/>
    <dgm:cxn modelId="{587A99C5-7587-425D-AB82-F410412CF8FF}" type="presParOf" srcId="{D98117F9-0714-471E-8805-3AAC4FB81C87}" destId="{CD889B71-3F8A-4AB9-8166-9ECD49528FD9}" srcOrd="9" destOrd="0" presId="urn:microsoft.com/office/officeart/2005/8/layout/radial5"/>
    <dgm:cxn modelId="{18631623-7422-4571-8064-1CA2FF6E1CCA}" type="presParOf" srcId="{CD889B71-3F8A-4AB9-8166-9ECD49528FD9}" destId="{C75CCFB3-B02F-4FDA-8D98-920F5CAAE70A}" srcOrd="0" destOrd="0" presId="urn:microsoft.com/office/officeart/2005/8/layout/radial5"/>
    <dgm:cxn modelId="{CA08B962-C43F-4C45-A1A6-57093B34EBCE}" type="presParOf" srcId="{D98117F9-0714-471E-8805-3AAC4FB81C87}" destId="{AE21402B-C163-4A83-A10B-07153F9E0C9A}" srcOrd="10" destOrd="0" presId="urn:microsoft.com/office/officeart/2005/8/layout/radial5"/>
    <dgm:cxn modelId="{D8ACDA6D-AD04-47B0-AAC9-5B242D06F927}" type="presParOf" srcId="{D98117F9-0714-471E-8805-3AAC4FB81C87}" destId="{17F1787A-0227-4491-A0BD-C8D6B2DEBA20}" srcOrd="11" destOrd="0" presId="urn:microsoft.com/office/officeart/2005/8/layout/radial5"/>
    <dgm:cxn modelId="{A20B4EB5-F7A0-48BE-98C1-38AA652FA43B}" type="presParOf" srcId="{17F1787A-0227-4491-A0BD-C8D6B2DEBA20}" destId="{3704530D-98F4-4151-9B5D-A7768D46D5E9}" srcOrd="0" destOrd="0" presId="urn:microsoft.com/office/officeart/2005/8/layout/radial5"/>
    <dgm:cxn modelId="{F07634F1-7068-4581-8C53-220F18FD2775}" type="presParOf" srcId="{D98117F9-0714-471E-8805-3AAC4FB81C87}" destId="{AB6C5CEC-510E-4DAA-BC36-8D2D0103F8EE}" srcOrd="12" destOrd="0" presId="urn:microsoft.com/office/officeart/2005/8/layout/radial5"/>
    <dgm:cxn modelId="{C21984F3-D23A-4D33-B4DB-6FF8A94E01B0}" type="presParOf" srcId="{D98117F9-0714-471E-8805-3AAC4FB81C87}" destId="{4BBF439C-F636-4C5E-9112-7EBC626762CC}" srcOrd="13" destOrd="0" presId="urn:microsoft.com/office/officeart/2005/8/layout/radial5"/>
    <dgm:cxn modelId="{9C221396-45A9-442B-B2AE-157AA07DA801}" type="presParOf" srcId="{4BBF439C-F636-4C5E-9112-7EBC626762CC}" destId="{2EE78FB5-E470-48A9-8A0E-37A2F286E04F}" srcOrd="0" destOrd="0" presId="urn:microsoft.com/office/officeart/2005/8/layout/radial5"/>
    <dgm:cxn modelId="{342FFE97-FDF4-4355-8ECC-AD6B28CC9C3E}" type="presParOf" srcId="{D98117F9-0714-471E-8805-3AAC4FB81C87}" destId="{D08C17C2-3B2B-4BCB-A069-4B3C42F839F9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6373F-C942-49EB-8AFE-4042FC323D3C}">
      <dsp:nvSpPr>
        <dsp:cNvPr id="0" name=""/>
        <dsp:cNvSpPr/>
      </dsp:nvSpPr>
      <dsp:spPr>
        <a:xfrm>
          <a:off x="5021513" y="2232008"/>
          <a:ext cx="1713543" cy="1713543"/>
        </a:xfrm>
        <a:prstGeom prst="ellips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Skills for Successful Mentoring</a:t>
          </a:r>
        </a:p>
      </dsp:txBody>
      <dsp:txXfrm>
        <a:off x="5272456" y="2482951"/>
        <a:ext cx="1211657" cy="1211657"/>
      </dsp:txXfrm>
    </dsp:sp>
    <dsp:sp modelId="{CC7CD0CC-27F6-49D5-89EA-F9788EC6D3D6}">
      <dsp:nvSpPr>
        <dsp:cNvPr id="0" name=""/>
        <dsp:cNvSpPr/>
      </dsp:nvSpPr>
      <dsp:spPr>
        <a:xfrm rot="16200000">
          <a:off x="5696555" y="1608106"/>
          <a:ext cx="363460" cy="582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>
        <a:off x="5751074" y="1779146"/>
        <a:ext cx="254422" cy="349562"/>
      </dsp:txXfrm>
    </dsp:sp>
    <dsp:sp modelId="{8BFB212C-A88D-4B88-B98B-BAFBB50509FE}">
      <dsp:nvSpPr>
        <dsp:cNvPr id="0" name=""/>
        <dsp:cNvSpPr/>
      </dsp:nvSpPr>
      <dsp:spPr>
        <a:xfrm>
          <a:off x="5107191" y="4046"/>
          <a:ext cx="1542188" cy="15421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</a:rPr>
            <a:t>1. Exploring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333039" y="229894"/>
        <a:ext cx="1090492" cy="1090492"/>
      </dsp:txXfrm>
    </dsp:sp>
    <dsp:sp modelId="{B699E4E1-142F-4A64-A65F-9934624AAA96}">
      <dsp:nvSpPr>
        <dsp:cNvPr id="0" name=""/>
        <dsp:cNvSpPr/>
      </dsp:nvSpPr>
      <dsp:spPr>
        <a:xfrm rot="19285714">
          <a:off x="6626443" y="2055916"/>
          <a:ext cx="363460" cy="582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>
        <a:off x="6638337" y="2206429"/>
        <a:ext cx="254422" cy="349562"/>
      </dsp:txXfrm>
    </dsp:sp>
    <dsp:sp modelId="{5E5C1150-DDA9-4776-A97F-DB1ECA552917}">
      <dsp:nvSpPr>
        <dsp:cNvPr id="0" name=""/>
        <dsp:cNvSpPr/>
      </dsp:nvSpPr>
      <dsp:spPr>
        <a:xfrm>
          <a:off x="6916067" y="875154"/>
          <a:ext cx="1542188" cy="154218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2. Understand Needs</a:t>
          </a:r>
        </a:p>
      </dsp:txBody>
      <dsp:txXfrm>
        <a:off x="7141915" y="1101002"/>
        <a:ext cx="1090492" cy="1090492"/>
      </dsp:txXfrm>
    </dsp:sp>
    <dsp:sp modelId="{91543549-657A-451B-94D7-A054C0CD429B}">
      <dsp:nvSpPr>
        <dsp:cNvPr id="0" name=""/>
        <dsp:cNvSpPr/>
      </dsp:nvSpPr>
      <dsp:spPr>
        <a:xfrm rot="771429">
          <a:off x="6856107" y="3062137"/>
          <a:ext cx="363460" cy="582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>
        <a:off x="6857474" y="3166526"/>
        <a:ext cx="254422" cy="349562"/>
      </dsp:txXfrm>
    </dsp:sp>
    <dsp:sp modelId="{74D7A8F9-2E35-4661-BBEF-C9EB8B72A97E}">
      <dsp:nvSpPr>
        <dsp:cNvPr id="0" name=""/>
        <dsp:cNvSpPr/>
      </dsp:nvSpPr>
      <dsp:spPr>
        <a:xfrm>
          <a:off x="7362822" y="2832519"/>
          <a:ext cx="1542188" cy="154218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</a:rPr>
            <a:t>3.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</a:rPr>
            <a:t>Building Trust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7588670" y="3058367"/>
        <a:ext cx="1090492" cy="1090492"/>
      </dsp:txXfrm>
    </dsp:sp>
    <dsp:sp modelId="{C77F14BF-E274-4447-B794-3DE717188ACF}">
      <dsp:nvSpPr>
        <dsp:cNvPr id="0" name=""/>
        <dsp:cNvSpPr/>
      </dsp:nvSpPr>
      <dsp:spPr>
        <a:xfrm rot="3857143">
          <a:off x="6212604" y="3869064"/>
          <a:ext cx="363460" cy="582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>
        <a:off x="6243468" y="3936465"/>
        <a:ext cx="254422" cy="349562"/>
      </dsp:txXfrm>
    </dsp:sp>
    <dsp:sp modelId="{9EC17CF2-F0A2-4653-9439-46A06178222A}">
      <dsp:nvSpPr>
        <dsp:cNvPr id="0" name=""/>
        <dsp:cNvSpPr/>
      </dsp:nvSpPr>
      <dsp:spPr>
        <a:xfrm>
          <a:off x="6111041" y="4402203"/>
          <a:ext cx="1542188" cy="154218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4.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Objectives &amp; Results</a:t>
          </a:r>
        </a:p>
      </dsp:txBody>
      <dsp:txXfrm>
        <a:off x="6336889" y="4628051"/>
        <a:ext cx="1090492" cy="1090492"/>
      </dsp:txXfrm>
    </dsp:sp>
    <dsp:sp modelId="{CD889B71-3F8A-4AB9-8166-9ECD49528FD9}">
      <dsp:nvSpPr>
        <dsp:cNvPr id="0" name=""/>
        <dsp:cNvSpPr/>
      </dsp:nvSpPr>
      <dsp:spPr>
        <a:xfrm rot="6942857">
          <a:off x="5180506" y="3869064"/>
          <a:ext cx="363460" cy="582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 rot="10800000">
        <a:off x="5258680" y="3936465"/>
        <a:ext cx="254422" cy="349562"/>
      </dsp:txXfrm>
    </dsp:sp>
    <dsp:sp modelId="{AE21402B-C163-4A83-A10B-07153F9E0C9A}">
      <dsp:nvSpPr>
        <dsp:cNvPr id="0" name=""/>
        <dsp:cNvSpPr/>
      </dsp:nvSpPr>
      <dsp:spPr>
        <a:xfrm>
          <a:off x="4103340" y="4402203"/>
          <a:ext cx="1542188" cy="154218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</a:rPr>
            <a:t>5.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</a:rPr>
            <a:t>Giving Recognition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329188" y="4628051"/>
        <a:ext cx="1090492" cy="1090492"/>
      </dsp:txXfrm>
    </dsp:sp>
    <dsp:sp modelId="{17F1787A-0227-4491-A0BD-C8D6B2DEBA20}">
      <dsp:nvSpPr>
        <dsp:cNvPr id="0" name=""/>
        <dsp:cNvSpPr/>
      </dsp:nvSpPr>
      <dsp:spPr>
        <a:xfrm rot="10028571">
          <a:off x="4537003" y="3062137"/>
          <a:ext cx="363460" cy="582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 rot="10800000">
        <a:off x="4644674" y="3166526"/>
        <a:ext cx="254422" cy="349562"/>
      </dsp:txXfrm>
    </dsp:sp>
    <dsp:sp modelId="{AB6C5CEC-510E-4DAA-BC36-8D2D0103F8EE}">
      <dsp:nvSpPr>
        <dsp:cNvPr id="0" name=""/>
        <dsp:cNvSpPr/>
      </dsp:nvSpPr>
      <dsp:spPr>
        <a:xfrm>
          <a:off x="2851559" y="2832519"/>
          <a:ext cx="1542188" cy="15421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</a:rPr>
            <a:t>6.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</a:rPr>
            <a:t>Encouraging Networking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077407" y="3058367"/>
        <a:ext cx="1090492" cy="1090492"/>
      </dsp:txXfrm>
    </dsp:sp>
    <dsp:sp modelId="{4BBF439C-F636-4C5E-9112-7EBC626762CC}">
      <dsp:nvSpPr>
        <dsp:cNvPr id="0" name=""/>
        <dsp:cNvSpPr/>
      </dsp:nvSpPr>
      <dsp:spPr>
        <a:xfrm rot="13114286">
          <a:off x="4766667" y="2055916"/>
          <a:ext cx="363460" cy="582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 rot="10800000">
        <a:off x="4863811" y="2206429"/>
        <a:ext cx="254422" cy="349562"/>
      </dsp:txXfrm>
    </dsp:sp>
    <dsp:sp modelId="{D08C17C2-3B2B-4BCB-A069-4B3C42F839F9}">
      <dsp:nvSpPr>
        <dsp:cNvPr id="0" name=""/>
        <dsp:cNvSpPr/>
      </dsp:nvSpPr>
      <dsp:spPr>
        <a:xfrm>
          <a:off x="3298314" y="875154"/>
          <a:ext cx="1542188" cy="154218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</a:rPr>
            <a:t>7. 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</a:rPr>
            <a:t>Using Experience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524162" y="1101002"/>
        <a:ext cx="1090492" cy="1090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CC4CD-DFC8-41DB-BCCC-102A3EA29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1FBFD-1802-4BC4-B5A6-F77EE194E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A3A13-E664-485F-855D-E6C7E0D9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DC825-8D50-46DC-9C98-975D2625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2DC63-AED8-4AFA-A3C2-D04D4265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78634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6E783-AB88-445D-A651-67803643A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BDD15-97F6-42B5-B687-0034060D8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2BD54-7FF6-44FD-AF90-D63F8CB4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F1411-EDE2-4CDA-8449-7B4BB5D2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D68E7-D53C-41FE-B397-13051060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84159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18AE1E-30BE-4F64-A054-8CF2C6122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74E17-D170-4F17-877C-4F6DE001E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3B1F6-7139-4701-98E4-AB1226FB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91968-DF5B-430A-A31B-7669A8711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9E40F-3EE2-44FB-B4E5-4D70A3FA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55722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D45F-2879-4904-AD31-0D87E2B1A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626F2-3807-4D83-AEA3-216EB523A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16149-4F86-492F-B539-A92A2DE71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E1B3B-A2B8-4E09-8CE8-9E4B6E18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DBA3-BF0B-4377-B0A9-8C4ADE228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22358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5523C-E451-4C37-ABEE-A570E0376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ADC21-95B8-4427-A7C5-A85B31105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5132F-E1FB-4F83-BFEC-E4EB6917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1A98-9267-415B-8AB7-CC64F681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1DCAA-7042-492D-AB7C-2D4685295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5073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75035-AD16-4890-B1E8-957E5997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D069C-174D-43A2-BEEB-48F9C886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B4A5E-8061-40EC-A33A-A273125C6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D1084-E406-46A7-A9C2-77BB03A2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AE9C6-9894-4413-8277-1E424DA7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5BF4C-5BE2-4067-900C-B037F7B8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4214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11AB-47B0-4B33-B228-F9431E5F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3FAF3-2B3B-48A8-95B2-0A5AAB48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2D7CF-2325-47A2-BCE0-ED823A90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38C023-1F72-4267-8A12-379FA0509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834516-5CA6-4868-8FF3-EE793AFAB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B5D377-022F-41D2-880D-240B313C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6D7EE-176F-41CB-B83F-2BFB1AEDE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DDFC7-50BA-4046-A7A4-061EA437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04708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A9E6-8984-4D4F-80CC-643614F5E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F39CC-5555-45C2-9960-A94B3493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970A68-F5A4-42F9-B233-ADA755B9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CCAA1-B077-4EAB-8E13-5F5C5EFA1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5159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1DDAF0-DA6D-48B8-BF8B-0195491A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64A1A-5F94-4CFC-A6D3-D41956BA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0B70B-21D9-4A29-851F-BA01EC5C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56960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99AC7-F63B-4B61-889A-CAFB1EFA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89209-0242-4E9D-ACF4-7C840FDE8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B1CC7-2934-4F2B-8EC0-ADAEE22A9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FA70E-D59E-4587-92AC-5815A0C86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AC027-AEFA-437A-A20B-6CCC99AC9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1BED-05DE-41A5-9AA5-B46C38E3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51169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64A9-1A3A-4002-BC84-B34476168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02E516-720E-4239-BF6A-4FA06DC7E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75D6D-0CFD-49FC-B239-A13B8A8D6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46334-A45F-4B45-8B17-D0E22B40C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2A86C-B7AE-40DB-8A99-FF22C030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E3323-423B-4F04-ADA5-FC652545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93646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18488F-FACB-4921-9C7B-A3160406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87E53-E0C2-4167-9C71-216F1B8A8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6079-FC27-40E0-B1B8-F53323BEC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62B7-5651-4BE5-9C85-22968CA06B08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6954A-D067-47ED-9C05-3D2D0B895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E86BE-3833-459E-920B-B8244456E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2C826-5BAC-4138-92C7-147736C077E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66152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220550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376454" y="26203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Amref Mentorship Programme 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85" y="1706585"/>
            <a:ext cx="4475830" cy="4475830"/>
          </a:xfrm>
          <a:ln w="38100">
            <a:solidFill>
              <a:srgbClr val="FF0000"/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3251306" y="1088742"/>
            <a:ext cx="5157788" cy="477837"/>
          </a:xfrm>
          <a:ln w="381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/>
              <a:t>Mentoring Critical Skills Handbook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92286" y="5396208"/>
            <a:ext cx="4475830" cy="786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Guidelines &amp; Insights</a:t>
            </a:r>
          </a:p>
        </p:txBody>
      </p:sp>
    </p:spTree>
    <p:extLst>
      <p:ext uri="{BB962C8B-B14F-4D97-AF65-F5344CB8AC3E}">
        <p14:creationId xmlns:p14="http://schemas.microsoft.com/office/powerpoint/2010/main" val="3397925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Mentorship Critical Skills: 7. Using Experience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9006" y="910642"/>
          <a:ext cx="11793762" cy="445522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54108">
                  <a:extLst>
                    <a:ext uri="{9D8B030D-6E8A-4147-A177-3AD203B41FA5}">
                      <a16:colId xmlns:a16="http://schemas.microsoft.com/office/drawing/2014/main" val="1291303997"/>
                    </a:ext>
                  </a:extLst>
                </a:gridCol>
                <a:gridCol w="4808400">
                  <a:extLst>
                    <a:ext uri="{9D8B030D-6E8A-4147-A177-3AD203B41FA5}">
                      <a16:colId xmlns:a16="http://schemas.microsoft.com/office/drawing/2014/main" val="3554891502"/>
                    </a:ext>
                  </a:extLst>
                </a:gridCol>
                <a:gridCol w="3931254">
                  <a:extLst>
                    <a:ext uri="{9D8B030D-6E8A-4147-A177-3AD203B41FA5}">
                      <a16:colId xmlns:a16="http://schemas.microsoft.com/office/drawing/2014/main" val="2238536758"/>
                    </a:ext>
                  </a:extLst>
                </a:gridCol>
              </a:tblGrid>
              <a:tr h="434832">
                <a:tc>
                  <a:txBody>
                    <a:bodyPr/>
                    <a:lstStyle/>
                    <a:p>
                      <a:r>
                        <a:rPr lang="en-US" dirty="0"/>
                        <a:t>What is it?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Excel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Check for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81164"/>
                  </a:ext>
                </a:extLst>
              </a:tr>
              <a:tr h="40203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 mentor shares her/his experience, attitudes and feelings as a role model for the mentee to enrich the relationship.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Experience comprises knowledge, skills, know-how acquired through practice and years spent in the business.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Find in your past, elements that could help your mentee to reach their objectives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Act as a role model of successful behaviour: demonstrate the kinds of behaviours, attitudes and values that lead to success in the organization 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Open up alternatives and points of view by including new data/information into the decision making analysis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Share success stories and past mistakes that could contribute to the development process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Use your insight to help people think out off the box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Help the mentee become concrete and to be clear on their learning from  experience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Understand  how past learning has been applied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Clarify expectations when you think that they might be misleading?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 I bring new information or alternative points of view to your mentee decision making process?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 I challenge sufficiently if mentees are not apparently learning from their experience?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31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823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Mentorship Critical Skills: In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 Conclusion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11" name="AutoShape 62"/>
          <p:cNvSpPr>
            <a:spLocks noChangeArrowheads="1"/>
          </p:cNvSpPr>
          <p:nvPr/>
        </p:nvSpPr>
        <p:spPr bwMode="auto">
          <a:xfrm>
            <a:off x="6490233" y="890933"/>
            <a:ext cx="3333036" cy="43601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Exploring</a:t>
            </a:r>
          </a:p>
        </p:txBody>
      </p:sp>
      <p:sp>
        <p:nvSpPr>
          <p:cNvPr id="13" name="AutoShape 62"/>
          <p:cNvSpPr>
            <a:spLocks noChangeArrowheads="1"/>
          </p:cNvSpPr>
          <p:nvPr/>
        </p:nvSpPr>
        <p:spPr bwMode="auto">
          <a:xfrm>
            <a:off x="6490233" y="1722783"/>
            <a:ext cx="3333036" cy="43601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Understanding Needs</a:t>
            </a:r>
          </a:p>
        </p:txBody>
      </p:sp>
      <p:sp>
        <p:nvSpPr>
          <p:cNvPr id="14" name="AutoShape 62"/>
          <p:cNvSpPr>
            <a:spLocks noChangeArrowheads="1"/>
          </p:cNvSpPr>
          <p:nvPr/>
        </p:nvSpPr>
        <p:spPr bwMode="auto">
          <a:xfrm>
            <a:off x="6490233" y="2551459"/>
            <a:ext cx="3333036" cy="43693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Building Trust</a:t>
            </a:r>
          </a:p>
        </p:txBody>
      </p:sp>
      <p:sp>
        <p:nvSpPr>
          <p:cNvPr id="15" name="AutoShape 62"/>
          <p:cNvSpPr>
            <a:spLocks noChangeArrowheads="1"/>
          </p:cNvSpPr>
          <p:nvPr/>
        </p:nvSpPr>
        <p:spPr bwMode="auto">
          <a:xfrm>
            <a:off x="6490233" y="3386484"/>
            <a:ext cx="3333036" cy="43693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Objectives and Results</a:t>
            </a:r>
          </a:p>
        </p:txBody>
      </p:sp>
      <p:sp>
        <p:nvSpPr>
          <p:cNvPr id="16" name="AutoShape 62"/>
          <p:cNvSpPr>
            <a:spLocks noChangeArrowheads="1"/>
          </p:cNvSpPr>
          <p:nvPr/>
        </p:nvSpPr>
        <p:spPr bwMode="auto">
          <a:xfrm>
            <a:off x="6490233" y="4219922"/>
            <a:ext cx="3333036" cy="43693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Giving  Recognition</a:t>
            </a:r>
          </a:p>
        </p:txBody>
      </p:sp>
      <p:sp>
        <p:nvSpPr>
          <p:cNvPr id="17" name="AutoShape 62"/>
          <p:cNvSpPr>
            <a:spLocks noChangeArrowheads="1"/>
          </p:cNvSpPr>
          <p:nvPr/>
        </p:nvSpPr>
        <p:spPr bwMode="auto">
          <a:xfrm>
            <a:off x="6490233" y="5108032"/>
            <a:ext cx="3333036" cy="43601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Encouraging Networking</a:t>
            </a:r>
          </a:p>
        </p:txBody>
      </p:sp>
      <p:sp>
        <p:nvSpPr>
          <p:cNvPr id="18" name="AutoShape 62"/>
          <p:cNvSpPr>
            <a:spLocks noChangeArrowheads="1"/>
          </p:cNvSpPr>
          <p:nvPr/>
        </p:nvSpPr>
        <p:spPr bwMode="auto">
          <a:xfrm>
            <a:off x="6490233" y="5841268"/>
            <a:ext cx="3333036" cy="43601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Using Experience</a:t>
            </a:r>
          </a:p>
        </p:txBody>
      </p:sp>
      <p:sp>
        <p:nvSpPr>
          <p:cNvPr id="19" name="AutoShape 62"/>
          <p:cNvSpPr>
            <a:spLocks noChangeArrowheads="1"/>
          </p:cNvSpPr>
          <p:nvPr/>
        </p:nvSpPr>
        <p:spPr bwMode="auto">
          <a:xfrm>
            <a:off x="967668" y="886966"/>
            <a:ext cx="4549775" cy="525809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Mentor has good understanding of past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present context of the Mentee</a:t>
            </a:r>
          </a:p>
        </p:txBody>
      </p:sp>
      <p:sp>
        <p:nvSpPr>
          <p:cNvPr id="20" name="AutoShape 62"/>
          <p:cNvSpPr>
            <a:spLocks noChangeArrowheads="1"/>
          </p:cNvSpPr>
          <p:nvPr/>
        </p:nvSpPr>
        <p:spPr bwMode="auto">
          <a:xfrm>
            <a:off x="967668" y="1718816"/>
            <a:ext cx="4546600" cy="48604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Expectations from Mentor and Mentee are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clear and checked out on a regular basis.</a:t>
            </a:r>
          </a:p>
        </p:txBody>
      </p:sp>
      <p:sp>
        <p:nvSpPr>
          <p:cNvPr id="21" name="AutoShape 62"/>
          <p:cNvSpPr>
            <a:spLocks noChangeArrowheads="1"/>
          </p:cNvSpPr>
          <p:nvPr/>
        </p:nvSpPr>
        <p:spPr bwMode="auto">
          <a:xfrm>
            <a:off x="967668" y="2547492"/>
            <a:ext cx="4549775" cy="521468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Importance of first meeting…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planning for success</a:t>
            </a:r>
          </a:p>
        </p:txBody>
      </p:sp>
      <p:sp>
        <p:nvSpPr>
          <p:cNvPr id="22" name="AutoShape 62"/>
          <p:cNvSpPr>
            <a:spLocks noChangeArrowheads="1"/>
          </p:cNvSpPr>
          <p:nvPr/>
        </p:nvSpPr>
        <p:spPr bwMode="auto">
          <a:xfrm>
            <a:off x="967668" y="3382517"/>
            <a:ext cx="4549775" cy="51453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Understanding the boundaries so not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impinge on line manager role</a:t>
            </a:r>
          </a:p>
        </p:txBody>
      </p:sp>
      <p:sp>
        <p:nvSpPr>
          <p:cNvPr id="23" name="AutoShape 62"/>
          <p:cNvSpPr>
            <a:spLocks noChangeArrowheads="1"/>
          </p:cNvSpPr>
          <p:nvPr/>
        </p:nvSpPr>
        <p:spPr bwMode="auto">
          <a:xfrm>
            <a:off x="967668" y="4215955"/>
            <a:ext cx="4549775" cy="47318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Both parties are skilful especially 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feedback to each other</a:t>
            </a:r>
          </a:p>
        </p:txBody>
      </p:sp>
      <p:sp>
        <p:nvSpPr>
          <p:cNvPr id="24" name="AutoShape 62"/>
          <p:cNvSpPr>
            <a:spLocks noChangeArrowheads="1"/>
          </p:cNvSpPr>
          <p:nvPr/>
        </p:nvSpPr>
        <p:spPr bwMode="auto">
          <a:xfrm>
            <a:off x="967668" y="5043042"/>
            <a:ext cx="4546600" cy="510194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Discussions are concrete and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reality checks are frequent </a:t>
            </a:r>
          </a:p>
        </p:txBody>
      </p:sp>
      <p:sp>
        <p:nvSpPr>
          <p:cNvPr id="25" name="AutoShape 62"/>
          <p:cNvSpPr>
            <a:spLocks noChangeArrowheads="1"/>
          </p:cNvSpPr>
          <p:nvPr/>
        </p:nvSpPr>
        <p:spPr bwMode="auto">
          <a:xfrm>
            <a:off x="967668" y="5873305"/>
            <a:ext cx="4546600" cy="400011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GB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Confidentiality, trust and mutual respect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607650" y="1011962"/>
            <a:ext cx="792375" cy="3149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5593967" y="1814526"/>
            <a:ext cx="792375" cy="3149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606063" y="2643566"/>
            <a:ext cx="792375" cy="3149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593967" y="3511165"/>
            <a:ext cx="792375" cy="3149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5593968" y="4336661"/>
            <a:ext cx="792375" cy="3149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5593967" y="5203995"/>
            <a:ext cx="792375" cy="3149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5606063" y="5910596"/>
            <a:ext cx="792375" cy="3149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1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220550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Mentoring Critical Skills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1093011"/>
            <a:ext cx="10844349" cy="5083952"/>
          </a:xfrm>
        </p:spPr>
        <p:txBody>
          <a:bodyPr/>
          <a:lstStyle/>
          <a:p>
            <a:r>
              <a:rPr lang="en-US" dirty="0"/>
              <a:t>How to Succeed as a Mentor</a:t>
            </a:r>
          </a:p>
          <a:p>
            <a:r>
              <a:rPr lang="en-US" dirty="0"/>
              <a:t>7 Critical Skills for Mentoring</a:t>
            </a:r>
          </a:p>
        </p:txBody>
      </p:sp>
    </p:spTree>
    <p:extLst>
      <p:ext uri="{BB962C8B-B14F-4D97-AF65-F5344CB8AC3E}">
        <p14:creationId xmlns:p14="http://schemas.microsoft.com/office/powerpoint/2010/main" val="336151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220550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r>
              <a:rPr lang="en-US" sz="2800" b="1" dirty="0">
                <a:solidFill>
                  <a:srgbClr val="FF0000"/>
                </a:solidFill>
                <a:ea typeface="+mn-lt"/>
                <a:cs typeface="Calibri" panose="020F0502020204030204"/>
              </a:rPr>
              <a:t>Mentoring Critical Skills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43691" y="587829"/>
          <a:ext cx="11756571" cy="5948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7746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Mentoring Critical Skills: 1. Exploring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9006" y="910642"/>
          <a:ext cx="11793762" cy="515923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54108">
                  <a:extLst>
                    <a:ext uri="{9D8B030D-6E8A-4147-A177-3AD203B41FA5}">
                      <a16:colId xmlns:a16="http://schemas.microsoft.com/office/drawing/2014/main" val="1291303997"/>
                    </a:ext>
                  </a:extLst>
                </a:gridCol>
                <a:gridCol w="4808400">
                  <a:extLst>
                    <a:ext uri="{9D8B030D-6E8A-4147-A177-3AD203B41FA5}">
                      <a16:colId xmlns:a16="http://schemas.microsoft.com/office/drawing/2014/main" val="3554891502"/>
                    </a:ext>
                  </a:extLst>
                </a:gridCol>
                <a:gridCol w="3931254">
                  <a:extLst>
                    <a:ext uri="{9D8B030D-6E8A-4147-A177-3AD203B41FA5}">
                      <a16:colId xmlns:a16="http://schemas.microsoft.com/office/drawing/2014/main" val="2238536758"/>
                    </a:ext>
                  </a:extLst>
                </a:gridCol>
              </a:tblGrid>
              <a:tr h="434832">
                <a:tc>
                  <a:txBody>
                    <a:bodyPr/>
                    <a:lstStyle/>
                    <a:p>
                      <a:r>
                        <a:rPr lang="en-US" dirty="0"/>
                        <a:t>What is it?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Excel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Check for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81164"/>
                  </a:ext>
                </a:extLst>
              </a:tr>
              <a:tr h="40203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Exploring is about gauging, enquiring, active listening, challenging and understanding.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Listen with  attention and avoid  premature judgments:</a:t>
                      </a:r>
                    </a:p>
                    <a:p>
                      <a:pPr marL="444500" marR="0" lvl="1" indent="-873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by being fully present when listening </a:t>
                      </a:r>
                    </a:p>
                    <a:p>
                      <a:pPr marL="444500" marR="0" lvl="1" indent="-873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 to listen to others merely for support purposes</a:t>
                      </a:r>
                    </a:p>
                    <a:p>
                      <a:pPr marL="444500" marR="0" lvl="1" indent="-873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 to listen intuitively</a:t>
                      </a:r>
                    </a:p>
                    <a:p>
                      <a:pPr marL="444500" marR="0" lvl="1" indent="-873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 to discover the questions behind the questions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 to know each other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sure that you have a clear understanding of needs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your assumptions 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Recognize accurately what a person feels via what you notice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 open question regarding concrete situations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 your personal feedback based on your own observations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 I aware of feelings and expectations?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 I aware of non-verbal communication signals?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 I listening  to all aspects of the person?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rgbClr val="83838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31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0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Mentorship Critical Skills: 2. Understanding Needs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9006" y="910642"/>
          <a:ext cx="11793762" cy="557985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54108">
                  <a:extLst>
                    <a:ext uri="{9D8B030D-6E8A-4147-A177-3AD203B41FA5}">
                      <a16:colId xmlns:a16="http://schemas.microsoft.com/office/drawing/2014/main" val="1291303997"/>
                    </a:ext>
                  </a:extLst>
                </a:gridCol>
                <a:gridCol w="4808400">
                  <a:extLst>
                    <a:ext uri="{9D8B030D-6E8A-4147-A177-3AD203B41FA5}">
                      <a16:colId xmlns:a16="http://schemas.microsoft.com/office/drawing/2014/main" val="3554891502"/>
                    </a:ext>
                  </a:extLst>
                </a:gridCol>
                <a:gridCol w="3931254">
                  <a:extLst>
                    <a:ext uri="{9D8B030D-6E8A-4147-A177-3AD203B41FA5}">
                      <a16:colId xmlns:a16="http://schemas.microsoft.com/office/drawing/2014/main" val="2238536758"/>
                    </a:ext>
                  </a:extLst>
                </a:gridCol>
              </a:tblGrid>
              <a:tr h="434832">
                <a:tc>
                  <a:txBody>
                    <a:bodyPr/>
                    <a:lstStyle/>
                    <a:p>
                      <a:r>
                        <a:rPr lang="en-US" dirty="0"/>
                        <a:t>What is it?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Excel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Check for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81164"/>
                  </a:ext>
                </a:extLst>
              </a:tr>
              <a:tr h="40203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Everyone has needs. These needs are the main driver for personal change and development.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Adults are motivated to learn as they develop needs and interests that learning will satisfy. Therefore mentee’s needs and interests are the starting point for mentoring. 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Adults have a deep need to be self-directing, therefore the role of the mentor is to engage in a process of inquiry, analysis and decision making, rather than merely transmit knowledge and evaluate it.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Encourage mentee to express in which way their career development satisfies their personal needs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For mentee to be clear on their professional preferences and interests 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Understand  the analysis of their mentee decisions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Make sure feelings and attitudes are understood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Clarify reactions and feelings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Am I aware of my mentee personal needs?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Are the mentee’s plans coherent with her/his personal needs?</a:t>
                      </a:r>
                      <a:endParaRPr kumimoji="0" lang="es-ES_tradnl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838383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31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55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Mentorship Critical Skills: 3. Building Trust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9006" y="910642"/>
          <a:ext cx="11793762" cy="445522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54108">
                  <a:extLst>
                    <a:ext uri="{9D8B030D-6E8A-4147-A177-3AD203B41FA5}">
                      <a16:colId xmlns:a16="http://schemas.microsoft.com/office/drawing/2014/main" val="1291303997"/>
                    </a:ext>
                  </a:extLst>
                </a:gridCol>
                <a:gridCol w="4808400">
                  <a:extLst>
                    <a:ext uri="{9D8B030D-6E8A-4147-A177-3AD203B41FA5}">
                      <a16:colId xmlns:a16="http://schemas.microsoft.com/office/drawing/2014/main" val="3554891502"/>
                    </a:ext>
                  </a:extLst>
                </a:gridCol>
                <a:gridCol w="3931254">
                  <a:extLst>
                    <a:ext uri="{9D8B030D-6E8A-4147-A177-3AD203B41FA5}">
                      <a16:colId xmlns:a16="http://schemas.microsoft.com/office/drawing/2014/main" val="2238536758"/>
                    </a:ext>
                  </a:extLst>
                </a:gridCol>
              </a:tblGrid>
              <a:tr h="434832">
                <a:tc>
                  <a:txBody>
                    <a:bodyPr/>
                    <a:lstStyle/>
                    <a:p>
                      <a:r>
                        <a:rPr lang="en-US" dirty="0"/>
                        <a:t>What is it?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Excel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Check for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81164"/>
                  </a:ext>
                </a:extLst>
              </a:tr>
              <a:tr h="40203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Mentoring works only when there is trust. While trust comes from experience, the experience must involve some risk.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Be open, transparent and generous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Demonstrate that you care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Share your own thoughts and feelings with the objective of highlighting the importance of learning through experience and failures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Show your faith in your mentee’s potential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Never violate confidentiality of the discussions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 I encourage my mentee to be open about her/his career development barriers or obstacles?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Are feelings being expressed  accurately?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31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48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Mentorship Critical Skills: 4. Objective &amp;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9006" y="910642"/>
          <a:ext cx="11793762" cy="445522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54108">
                  <a:extLst>
                    <a:ext uri="{9D8B030D-6E8A-4147-A177-3AD203B41FA5}">
                      <a16:colId xmlns:a16="http://schemas.microsoft.com/office/drawing/2014/main" val="1291303997"/>
                    </a:ext>
                  </a:extLst>
                </a:gridCol>
                <a:gridCol w="4808400">
                  <a:extLst>
                    <a:ext uri="{9D8B030D-6E8A-4147-A177-3AD203B41FA5}">
                      <a16:colId xmlns:a16="http://schemas.microsoft.com/office/drawing/2014/main" val="3554891502"/>
                    </a:ext>
                  </a:extLst>
                </a:gridCol>
                <a:gridCol w="3931254">
                  <a:extLst>
                    <a:ext uri="{9D8B030D-6E8A-4147-A177-3AD203B41FA5}">
                      <a16:colId xmlns:a16="http://schemas.microsoft.com/office/drawing/2014/main" val="2238536758"/>
                    </a:ext>
                  </a:extLst>
                </a:gridCol>
              </a:tblGrid>
              <a:tr h="434832">
                <a:tc>
                  <a:txBody>
                    <a:bodyPr/>
                    <a:lstStyle/>
                    <a:p>
                      <a:r>
                        <a:rPr lang="en-US" dirty="0"/>
                        <a:t>What is it?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Excel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Check for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81164"/>
                  </a:ext>
                </a:extLst>
              </a:tr>
              <a:tr h="40203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Implies setting 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SMART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objectives (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Specific, Measurable, Achievable, Realistic and Time-bound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).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 result is the final consequence of a sequence of actions expressed qualitatively and quantitatively with the goal of achieving the objectives.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Clarify development areas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Assess any development gaps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Get more specific about  the development goals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Uncover barriers to performance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Discuss what success looks like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Listen to how self-evaluation takes place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Give reality checks through out the conversations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Concrete feedback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98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Point out areas of development when I think that my feedback could be useful?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98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Are goals are capable of being measured? 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98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Is development plan coherent with his/her career achievements?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98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Am I giving enough feedback ?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31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77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Mentorship Critical Skills: 5. Giving Recognition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9006" y="910642"/>
          <a:ext cx="11793762" cy="445522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54108">
                  <a:extLst>
                    <a:ext uri="{9D8B030D-6E8A-4147-A177-3AD203B41FA5}">
                      <a16:colId xmlns:a16="http://schemas.microsoft.com/office/drawing/2014/main" val="1291303997"/>
                    </a:ext>
                  </a:extLst>
                </a:gridCol>
                <a:gridCol w="4808400">
                  <a:extLst>
                    <a:ext uri="{9D8B030D-6E8A-4147-A177-3AD203B41FA5}">
                      <a16:colId xmlns:a16="http://schemas.microsoft.com/office/drawing/2014/main" val="3554891502"/>
                    </a:ext>
                  </a:extLst>
                </a:gridCol>
                <a:gridCol w="3931254">
                  <a:extLst>
                    <a:ext uri="{9D8B030D-6E8A-4147-A177-3AD203B41FA5}">
                      <a16:colId xmlns:a16="http://schemas.microsoft.com/office/drawing/2014/main" val="2238536758"/>
                    </a:ext>
                  </a:extLst>
                </a:gridCol>
              </a:tblGrid>
              <a:tr h="434832">
                <a:tc>
                  <a:txBody>
                    <a:bodyPr/>
                    <a:lstStyle/>
                    <a:p>
                      <a:r>
                        <a:rPr lang="en-US" dirty="0"/>
                        <a:t>What is it?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Excel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Check for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81164"/>
                  </a:ext>
                </a:extLst>
              </a:tr>
              <a:tr h="40203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Recognition is the acknowledgment of achievement.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People like affirmation, people need affirmation, people grow  with affirmation.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Listen in a manner that values each other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Show you value each other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Focus on building strengths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Use facts to support your recognition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Confirm your mentee in her/his career development plans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Understand the mentee’s challenges and their context so you can accurately recognize how  tough/difficult it is, etc.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 I acknowledge and recognize in my mentoring sessions?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 I give recognition based on facts, letting my mentee know why s/he is affirmed?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 I demonstrate good listening skills by paraphrasing  and clarifying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31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297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Mentorship Critical Skills: 6. Encouraging Networking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9006" y="910642"/>
          <a:ext cx="11793762" cy="445522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54108">
                  <a:extLst>
                    <a:ext uri="{9D8B030D-6E8A-4147-A177-3AD203B41FA5}">
                      <a16:colId xmlns:a16="http://schemas.microsoft.com/office/drawing/2014/main" val="1291303997"/>
                    </a:ext>
                  </a:extLst>
                </a:gridCol>
                <a:gridCol w="4808400">
                  <a:extLst>
                    <a:ext uri="{9D8B030D-6E8A-4147-A177-3AD203B41FA5}">
                      <a16:colId xmlns:a16="http://schemas.microsoft.com/office/drawing/2014/main" val="3554891502"/>
                    </a:ext>
                  </a:extLst>
                </a:gridCol>
                <a:gridCol w="3931254">
                  <a:extLst>
                    <a:ext uri="{9D8B030D-6E8A-4147-A177-3AD203B41FA5}">
                      <a16:colId xmlns:a16="http://schemas.microsoft.com/office/drawing/2014/main" val="2238536758"/>
                    </a:ext>
                  </a:extLst>
                </a:gridCol>
              </a:tblGrid>
              <a:tr h="434832">
                <a:tc>
                  <a:txBody>
                    <a:bodyPr/>
                    <a:lstStyle/>
                    <a:p>
                      <a:r>
                        <a:rPr lang="en-US" dirty="0"/>
                        <a:t>What is it?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Excel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Check for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81164"/>
                  </a:ext>
                </a:extLst>
              </a:tr>
              <a:tr h="40203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Is a mutually beneficial purposeful relationship with other colleagues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838383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Exchange business information, ideas, and support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Open doors that would otherwise be closed  for the mentee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Give access, if possible, to your mentee to the resources, people or otherwise that could help him/her in his/her development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98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 I introduce  my mentee to another colleague that could help them  to achieve their goals?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98C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 I build the skills and confidence of my mentee to be proactive in meeting others to network?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87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31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23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1194</Words>
  <Application>Microsoft Office PowerPoint</Application>
  <PresentationFormat>Widescreen</PresentationFormat>
  <Paragraphs>157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 Osano</dc:creator>
  <cp:lastModifiedBy>Emmanuel Osano</cp:lastModifiedBy>
  <cp:revision>1</cp:revision>
  <dcterms:created xsi:type="dcterms:W3CDTF">2021-08-11T06:56:11Z</dcterms:created>
  <dcterms:modified xsi:type="dcterms:W3CDTF">2021-08-11T06:58:26Z</dcterms:modified>
</cp:coreProperties>
</file>