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48" r:id="rId3"/>
  </p:sldMasterIdLst>
  <p:notesMasterIdLst>
    <p:notesMasterId r:id="rId19"/>
  </p:notesMasterIdLst>
  <p:sldIdLst>
    <p:sldId id="259" r:id="rId4"/>
    <p:sldId id="260" r:id="rId5"/>
    <p:sldId id="316" r:id="rId6"/>
    <p:sldId id="270" r:id="rId7"/>
    <p:sldId id="308" r:id="rId8"/>
    <p:sldId id="309" r:id="rId9"/>
    <p:sldId id="310" r:id="rId10"/>
    <p:sldId id="317" r:id="rId11"/>
    <p:sldId id="311" r:id="rId12"/>
    <p:sldId id="312" r:id="rId13"/>
    <p:sldId id="313" r:id="rId14"/>
    <p:sldId id="314" r:id="rId15"/>
    <p:sldId id="318" r:id="rId16"/>
    <p:sldId id="315"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sorterViewPr>
    <p:cViewPr>
      <p:scale>
        <a:sx n="100" d="100"/>
        <a:sy n="100" d="100"/>
      </p:scale>
      <p:origin x="0" y="-37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371DEC-97EF-4E9F-8602-D71C9A661E07}" type="datetimeFigureOut">
              <a:rPr lang="en-US" smtClean="0"/>
              <a:t>9/18/2021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67685F-FDEA-4EDE-81BA-438F0D0503A9}" type="slidenum">
              <a:rPr lang="en-US" smtClean="0"/>
              <a:t>‹#›</a:t>
            </a:fld>
            <a:endParaRPr lang="en-US" dirty="0"/>
          </a:p>
        </p:txBody>
      </p:sp>
    </p:spTree>
    <p:extLst>
      <p:ext uri="{BB962C8B-B14F-4D97-AF65-F5344CB8AC3E}">
        <p14:creationId xmlns:p14="http://schemas.microsoft.com/office/powerpoint/2010/main" val="3951168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6F76EC-9205-4E56-AC74-92C10B40CD41}"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845EB-92A9-4D4D-B274-DA8321B1A76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62748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6F76EC-9205-4E56-AC74-92C10B40CD41}"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845EB-92A9-4D4D-B274-DA8321B1A76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34011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6F76EC-9205-4E56-AC74-92C10B40CD41}"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845EB-92A9-4D4D-B274-DA8321B1A76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30584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4461F-8898-1F4C-B6DF-BB7F5C38367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A187DDA-207E-F248-9093-9C8BAC2FC0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1356709-4F9F-684B-B5E6-9BBDDBCBB13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32485E-49B4-DC4D-BD74-77BF2890BA2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002B9A8-E12E-D543-8DCD-AAB7CEC5D2C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926A91E-05B4-454F-8231-9413A87E621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921679-0590-EF4F-AB03-0B0CE63C080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35909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1E70C-E85C-FB43-B86D-4B381AF3A32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2BFB299-237E-544D-9E22-0F29FD8C6CD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C90603B-A0A4-8E48-AAF1-27261D23CD1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32485E-49B4-DC4D-BD74-77BF2890BA2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C947D0B-2979-284B-B51F-F919A11FFD0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7E76D43-EF43-134F-8647-E3F108213C9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921679-0590-EF4F-AB03-0B0CE63C080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5911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2B75B-1B89-084D-B97C-AD3C6590E93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C3D89D7-09A5-C24C-83BB-932BFD5F25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D47B633-183E-CF47-B24B-CB8D68FC233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32485E-49B4-DC4D-BD74-77BF2890BA2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91E563F-9DDD-EF44-B8C2-9079EE44E2D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BF83917-2A1A-1A45-BBD8-F2FC692F0FF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921679-0590-EF4F-AB03-0B0CE63C080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8568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A5C26-D226-E246-A6EA-5E985124548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F591F4A-B929-8D4F-ABA1-982A752641E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F6EF41A-6D96-2146-9563-BF05480C2C6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BDD7055-C767-E442-A7ED-268689719A9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32485E-49B4-DC4D-BD74-77BF2890BA2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AB4A1B3D-159E-8142-B571-87206F184A5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F7FF5D4E-3141-F548-9FFC-05F684E5B9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921679-0590-EF4F-AB03-0B0CE63C080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9377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6286E-397F-9940-B1D7-99A10732E0C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D7B5061-2EE0-704B-A705-5E2109B57E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64A7FA8-C6DD-6E44-9D2C-0C8D0AEA0D2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827FB96-800C-7147-B1E8-33491E38E2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8B95C00-DCD3-5D48-B1E0-121F5398C68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5830B76-FDAF-0F47-A392-38829836B7A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32485E-49B4-DC4D-BD74-77BF2890BA2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7BC06B2C-F3DC-1249-811B-F8521BEA09D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8338FF30-620B-9942-A88D-E450DAAF1E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921679-0590-EF4F-AB03-0B0CE63C080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00801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01319-7D2D-904B-9735-A5CB2054DCD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6D16E44-1EAD-1545-9172-C5E054A7613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32485E-49B4-DC4D-BD74-77BF2890BA2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D0981A0C-8CE6-3146-AE3E-6BF2721D985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27C12A7A-7ADF-3942-9D51-3919ACBBE4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921679-0590-EF4F-AB03-0B0CE63C080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45722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AD5353-BB51-2949-A8DA-529D9B0F1E3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32485E-49B4-DC4D-BD74-77BF2890BA2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54CAE267-99B2-0841-8B4F-20D824906E0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90601E15-C310-3E45-B7D5-2814526785A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921679-0590-EF4F-AB03-0B0CE63C080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90091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7B13A-B2E7-6846-A0E3-7E674D45B80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9C5C80D-6D56-D349-B864-89B47EE580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7270E12-D7FD-7E4E-870B-0A83C9634B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9B7C756-A970-494F-A1AD-A1824FB1113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32485E-49B4-DC4D-BD74-77BF2890BA2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7951E6F4-5111-C643-8D6A-9526C70ACCE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C13479C2-2FDC-994D-8A63-9274DB98E8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921679-0590-EF4F-AB03-0B0CE63C080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1766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6F76EC-9205-4E56-AC74-92C10B40CD41}"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845EB-92A9-4D4D-B274-DA8321B1A76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027915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36F93-C349-E244-BEC0-5BB50E936FF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5C91721-B354-F24D-9C13-A5C938AC87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6BE1667-960D-EA48-8D3B-ABE451EA04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2B8CF96-3201-5344-90DF-458F8BDF1D0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32485E-49B4-DC4D-BD74-77BF2890BA2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8E332DFF-419F-374F-A260-FA840D241BF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E5E67BC9-BC4D-C84B-88F7-5304434729E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921679-0590-EF4F-AB03-0B0CE63C080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24218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D5CBB-FCB7-764A-BA1B-24A572356BC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DC107D8-E653-2F42-AE83-DFE778118CC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FE79723-B12A-AD45-A715-54A87AB5CD0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32485E-49B4-DC4D-BD74-77BF2890BA2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BEE78D3-7B6C-6E48-B432-5B84F018320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144FFE0-FF28-FA41-9C47-ACEE7FBCABC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921679-0590-EF4F-AB03-0B0CE63C080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33219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9CDA84-681C-C74F-9DFB-765E637D9F8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1B157FC-7D46-4442-A9D2-64E0216707B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4D6FBE8-D801-974D-B25A-1F4E415A8DB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32485E-49B4-DC4D-BD74-77BF2890BA2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A41EFD0-9B70-424E-9D95-4C57DC862E3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DDAA979D-1F6F-3540-A14E-FEA58F7AE2F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921679-0590-EF4F-AB03-0B0CE63C080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36176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Vertical Text">
    <p:spTree>
      <p:nvGrpSpPr>
        <p:cNvPr id="1" name=""/>
        <p:cNvGrpSpPr/>
        <p:nvPr/>
      </p:nvGrpSpPr>
      <p:grpSpPr>
        <a:xfrm>
          <a:off x="0" y="0"/>
          <a:ext cx="0" cy="0"/>
          <a:chOff x="0" y="0"/>
          <a:chExt cx="0" cy="0"/>
        </a:xfrm>
      </p:grpSpPr>
      <p:sp>
        <p:nvSpPr>
          <p:cNvPr id="3" name="Title Placeholder 1"/>
          <p:cNvSpPr txBox="1">
            <a:spLocks/>
          </p:cNvSpPr>
          <p:nvPr userDrawn="1"/>
        </p:nvSpPr>
        <p:spPr>
          <a:xfrm>
            <a:off x="101600" y="6477000"/>
            <a:ext cx="12090400" cy="381000"/>
          </a:xfrm>
          <a:prstGeom prst="rect">
            <a:avLst/>
          </a:prstGeom>
          <a:noFill/>
          <a:ln>
            <a:noFill/>
          </a:ln>
        </p:spPr>
        <p:txBody>
          <a:bodyPr lIns="91429" tIns="45715" rIns="91429" bIns="45715" anchor="ctr"/>
          <a:lstStyle>
            <a:lvl1pPr marL="0" marR="0" lvl="0" indent="0" algn="l" defTabSz="653064" rtl="0" fontAlgn="auto" hangingPunct="0">
              <a:lnSpc>
                <a:spcPct val="100000"/>
              </a:lnSpc>
              <a:spcBef>
                <a:spcPts val="0"/>
              </a:spcBef>
              <a:spcAft>
                <a:spcPts val="0"/>
              </a:spcAft>
              <a:buNone/>
              <a:tabLst/>
              <a:defRPr lang="en-US" sz="1600" b="1" i="0" u="none" strike="noStrike" kern="1200" cap="none" spc="0" baseline="0">
                <a:solidFill>
                  <a:srgbClr val="FFFFFF"/>
                </a:solidFill>
                <a:uFillTx/>
                <a:latin typeface="Myriad Pro"/>
              </a:defRPr>
            </a:lvl1pPr>
          </a:lstStyle>
          <a:p>
            <a:pPr marL="0" marR="0" lvl="0" indent="0" algn="l" defTabSz="653064" rtl="0" eaLnBrk="1" fontAlgn="auto" latinLnBrk="0" hangingPunct="0">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Myriad Pro"/>
                <a:ea typeface="+mn-ea"/>
                <a:cs typeface="Arial" pitchFamily="34" charset="0"/>
              </a:rPr>
              <a:t>Amref Health Africa in Kenya						www.amref.org\kenya</a:t>
            </a:r>
          </a:p>
        </p:txBody>
      </p:sp>
      <p:sp>
        <p:nvSpPr>
          <p:cNvPr id="8" name="Text Placeholder 2"/>
          <p:cNvSpPr txBox="1">
            <a:spLocks noGrp="1"/>
          </p:cNvSpPr>
          <p:nvPr>
            <p:ph idx="1"/>
          </p:nvPr>
        </p:nvSpPr>
        <p:spPr>
          <a:xfrm>
            <a:off x="334129" y="381000"/>
            <a:ext cx="11553071" cy="5791200"/>
          </a:xfrm>
          <a:prstGeom prst="rect">
            <a:avLst/>
          </a:prstGeom>
          <a:noFill/>
          <a:ln>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70783063"/>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0CCE9-D6B2-49E2-9006-5D3FCC242B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KE"/>
          </a:p>
        </p:txBody>
      </p:sp>
      <p:sp>
        <p:nvSpPr>
          <p:cNvPr id="3" name="Subtitle 2">
            <a:extLst>
              <a:ext uri="{FF2B5EF4-FFF2-40B4-BE49-F238E27FC236}">
                <a16:creationId xmlns:a16="http://schemas.microsoft.com/office/drawing/2014/main" id="{88CC6E84-E851-4EE4-ACD0-D9E5A9FA81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KE"/>
          </a:p>
        </p:txBody>
      </p:sp>
      <p:sp>
        <p:nvSpPr>
          <p:cNvPr id="4" name="Date Placeholder 3">
            <a:extLst>
              <a:ext uri="{FF2B5EF4-FFF2-40B4-BE49-F238E27FC236}">
                <a16:creationId xmlns:a16="http://schemas.microsoft.com/office/drawing/2014/main" id="{BF10C566-9F54-4C91-A208-AC3FA47935CE}"/>
              </a:ext>
            </a:extLst>
          </p:cNvPr>
          <p:cNvSpPr>
            <a:spLocks noGrp="1"/>
          </p:cNvSpPr>
          <p:nvPr>
            <p:ph type="dt" sz="half" idx="10"/>
          </p:nvPr>
        </p:nvSpPr>
        <p:spPr/>
        <p:txBody>
          <a:bodyPr/>
          <a:lstStyle/>
          <a:p>
            <a:fld id="{2C37F6BF-DA6F-4748-8C2E-FB669B978613}" type="datetimeFigureOut">
              <a:rPr lang="en-KE" smtClean="0"/>
              <a:t>18/09/2021</a:t>
            </a:fld>
            <a:endParaRPr lang="en-KE"/>
          </a:p>
        </p:txBody>
      </p:sp>
      <p:sp>
        <p:nvSpPr>
          <p:cNvPr id="5" name="Footer Placeholder 4">
            <a:extLst>
              <a:ext uri="{FF2B5EF4-FFF2-40B4-BE49-F238E27FC236}">
                <a16:creationId xmlns:a16="http://schemas.microsoft.com/office/drawing/2014/main" id="{48F6C664-F19B-46CA-9BCC-BBF6B1F5FAC0}"/>
              </a:ext>
            </a:extLst>
          </p:cNvPr>
          <p:cNvSpPr>
            <a:spLocks noGrp="1"/>
          </p:cNvSpPr>
          <p:nvPr>
            <p:ph type="ftr" sz="quarter" idx="11"/>
          </p:nvPr>
        </p:nvSpPr>
        <p:spPr/>
        <p:txBody>
          <a:bodyPr/>
          <a:lstStyle/>
          <a:p>
            <a:endParaRPr lang="en-KE"/>
          </a:p>
        </p:txBody>
      </p:sp>
      <p:sp>
        <p:nvSpPr>
          <p:cNvPr id="6" name="Slide Number Placeholder 5">
            <a:extLst>
              <a:ext uri="{FF2B5EF4-FFF2-40B4-BE49-F238E27FC236}">
                <a16:creationId xmlns:a16="http://schemas.microsoft.com/office/drawing/2014/main" id="{1E9838ED-8B3F-4FE8-88E5-9657FF4B36C2}"/>
              </a:ext>
            </a:extLst>
          </p:cNvPr>
          <p:cNvSpPr>
            <a:spLocks noGrp="1"/>
          </p:cNvSpPr>
          <p:nvPr>
            <p:ph type="sldNum" sz="quarter" idx="12"/>
          </p:nvPr>
        </p:nvSpPr>
        <p:spPr/>
        <p:txBody>
          <a:bodyPr/>
          <a:lstStyle/>
          <a:p>
            <a:fld id="{89E320F8-EBF5-466E-BC58-0A5811848806}" type="slidenum">
              <a:rPr lang="en-KE" smtClean="0"/>
              <a:t>‹#›</a:t>
            </a:fld>
            <a:endParaRPr lang="en-KE"/>
          </a:p>
        </p:txBody>
      </p:sp>
    </p:spTree>
    <p:extLst>
      <p:ext uri="{BB962C8B-B14F-4D97-AF65-F5344CB8AC3E}">
        <p14:creationId xmlns:p14="http://schemas.microsoft.com/office/powerpoint/2010/main" val="36692022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5A6B8-9A79-4348-B2E1-986E7D82EC83}"/>
              </a:ext>
            </a:extLst>
          </p:cNvPr>
          <p:cNvSpPr>
            <a:spLocks noGrp="1"/>
          </p:cNvSpPr>
          <p:nvPr>
            <p:ph type="title"/>
          </p:nvPr>
        </p:nvSpPr>
        <p:spPr/>
        <p:txBody>
          <a:bodyPr/>
          <a:lstStyle/>
          <a:p>
            <a:r>
              <a:rPr lang="en-US"/>
              <a:t>Click to edit Master title style</a:t>
            </a:r>
            <a:endParaRPr lang="en-KE"/>
          </a:p>
        </p:txBody>
      </p:sp>
      <p:sp>
        <p:nvSpPr>
          <p:cNvPr id="3" name="Content Placeholder 2">
            <a:extLst>
              <a:ext uri="{FF2B5EF4-FFF2-40B4-BE49-F238E27FC236}">
                <a16:creationId xmlns:a16="http://schemas.microsoft.com/office/drawing/2014/main" id="{77BA4B34-EF55-4FE8-B9EC-EB75AC6876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4" name="Date Placeholder 3">
            <a:extLst>
              <a:ext uri="{FF2B5EF4-FFF2-40B4-BE49-F238E27FC236}">
                <a16:creationId xmlns:a16="http://schemas.microsoft.com/office/drawing/2014/main" id="{DC5B0EA8-EB01-499E-9245-C2B6183AB035}"/>
              </a:ext>
            </a:extLst>
          </p:cNvPr>
          <p:cNvSpPr>
            <a:spLocks noGrp="1"/>
          </p:cNvSpPr>
          <p:nvPr>
            <p:ph type="dt" sz="half" idx="10"/>
          </p:nvPr>
        </p:nvSpPr>
        <p:spPr/>
        <p:txBody>
          <a:bodyPr/>
          <a:lstStyle/>
          <a:p>
            <a:fld id="{2C37F6BF-DA6F-4748-8C2E-FB669B978613}" type="datetimeFigureOut">
              <a:rPr lang="en-KE" smtClean="0"/>
              <a:t>18/09/2021</a:t>
            </a:fld>
            <a:endParaRPr lang="en-KE"/>
          </a:p>
        </p:txBody>
      </p:sp>
      <p:sp>
        <p:nvSpPr>
          <p:cNvPr id="5" name="Footer Placeholder 4">
            <a:extLst>
              <a:ext uri="{FF2B5EF4-FFF2-40B4-BE49-F238E27FC236}">
                <a16:creationId xmlns:a16="http://schemas.microsoft.com/office/drawing/2014/main" id="{AF9A0E49-9CC3-4D45-B6C6-6DBFB8FD6176}"/>
              </a:ext>
            </a:extLst>
          </p:cNvPr>
          <p:cNvSpPr>
            <a:spLocks noGrp="1"/>
          </p:cNvSpPr>
          <p:nvPr>
            <p:ph type="ftr" sz="quarter" idx="11"/>
          </p:nvPr>
        </p:nvSpPr>
        <p:spPr/>
        <p:txBody>
          <a:bodyPr/>
          <a:lstStyle/>
          <a:p>
            <a:endParaRPr lang="en-KE"/>
          </a:p>
        </p:txBody>
      </p:sp>
      <p:sp>
        <p:nvSpPr>
          <p:cNvPr id="6" name="Slide Number Placeholder 5">
            <a:extLst>
              <a:ext uri="{FF2B5EF4-FFF2-40B4-BE49-F238E27FC236}">
                <a16:creationId xmlns:a16="http://schemas.microsoft.com/office/drawing/2014/main" id="{2172BDFE-4A67-4D04-A134-4ED19B87B68E}"/>
              </a:ext>
            </a:extLst>
          </p:cNvPr>
          <p:cNvSpPr>
            <a:spLocks noGrp="1"/>
          </p:cNvSpPr>
          <p:nvPr>
            <p:ph type="sldNum" sz="quarter" idx="12"/>
          </p:nvPr>
        </p:nvSpPr>
        <p:spPr/>
        <p:txBody>
          <a:bodyPr/>
          <a:lstStyle/>
          <a:p>
            <a:fld id="{89E320F8-EBF5-466E-BC58-0A5811848806}" type="slidenum">
              <a:rPr lang="en-KE" smtClean="0"/>
              <a:t>‹#›</a:t>
            </a:fld>
            <a:endParaRPr lang="en-KE"/>
          </a:p>
        </p:txBody>
      </p:sp>
    </p:spTree>
    <p:extLst>
      <p:ext uri="{BB962C8B-B14F-4D97-AF65-F5344CB8AC3E}">
        <p14:creationId xmlns:p14="http://schemas.microsoft.com/office/powerpoint/2010/main" val="3085592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826F1-A344-46B3-8034-82E5AF9C3B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KE"/>
          </a:p>
        </p:txBody>
      </p:sp>
      <p:sp>
        <p:nvSpPr>
          <p:cNvPr id="3" name="Text Placeholder 2">
            <a:extLst>
              <a:ext uri="{FF2B5EF4-FFF2-40B4-BE49-F238E27FC236}">
                <a16:creationId xmlns:a16="http://schemas.microsoft.com/office/drawing/2014/main" id="{CA739984-CD67-4D51-95E2-D17612ECD9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CB6914-44BC-4B8E-98FB-86BC8B389EF5}"/>
              </a:ext>
            </a:extLst>
          </p:cNvPr>
          <p:cNvSpPr>
            <a:spLocks noGrp="1"/>
          </p:cNvSpPr>
          <p:nvPr>
            <p:ph type="dt" sz="half" idx="10"/>
          </p:nvPr>
        </p:nvSpPr>
        <p:spPr/>
        <p:txBody>
          <a:bodyPr/>
          <a:lstStyle/>
          <a:p>
            <a:fld id="{2C37F6BF-DA6F-4748-8C2E-FB669B978613}" type="datetimeFigureOut">
              <a:rPr lang="en-KE" smtClean="0"/>
              <a:t>18/09/2021</a:t>
            </a:fld>
            <a:endParaRPr lang="en-KE"/>
          </a:p>
        </p:txBody>
      </p:sp>
      <p:sp>
        <p:nvSpPr>
          <p:cNvPr id="5" name="Footer Placeholder 4">
            <a:extLst>
              <a:ext uri="{FF2B5EF4-FFF2-40B4-BE49-F238E27FC236}">
                <a16:creationId xmlns:a16="http://schemas.microsoft.com/office/drawing/2014/main" id="{D21C8043-6216-4332-BEC0-955536703BB4}"/>
              </a:ext>
            </a:extLst>
          </p:cNvPr>
          <p:cNvSpPr>
            <a:spLocks noGrp="1"/>
          </p:cNvSpPr>
          <p:nvPr>
            <p:ph type="ftr" sz="quarter" idx="11"/>
          </p:nvPr>
        </p:nvSpPr>
        <p:spPr/>
        <p:txBody>
          <a:bodyPr/>
          <a:lstStyle/>
          <a:p>
            <a:endParaRPr lang="en-KE"/>
          </a:p>
        </p:txBody>
      </p:sp>
      <p:sp>
        <p:nvSpPr>
          <p:cNvPr id="6" name="Slide Number Placeholder 5">
            <a:extLst>
              <a:ext uri="{FF2B5EF4-FFF2-40B4-BE49-F238E27FC236}">
                <a16:creationId xmlns:a16="http://schemas.microsoft.com/office/drawing/2014/main" id="{1341A7BA-2BF4-41A5-8B2F-8BF6679C94EE}"/>
              </a:ext>
            </a:extLst>
          </p:cNvPr>
          <p:cNvSpPr>
            <a:spLocks noGrp="1"/>
          </p:cNvSpPr>
          <p:nvPr>
            <p:ph type="sldNum" sz="quarter" idx="12"/>
          </p:nvPr>
        </p:nvSpPr>
        <p:spPr/>
        <p:txBody>
          <a:bodyPr/>
          <a:lstStyle/>
          <a:p>
            <a:fld id="{89E320F8-EBF5-466E-BC58-0A5811848806}" type="slidenum">
              <a:rPr lang="en-KE" smtClean="0"/>
              <a:t>‹#›</a:t>
            </a:fld>
            <a:endParaRPr lang="en-KE"/>
          </a:p>
        </p:txBody>
      </p:sp>
    </p:spTree>
    <p:extLst>
      <p:ext uri="{BB962C8B-B14F-4D97-AF65-F5344CB8AC3E}">
        <p14:creationId xmlns:p14="http://schemas.microsoft.com/office/powerpoint/2010/main" val="10508632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810C0-48D3-446A-BB91-9F8FE05D6676}"/>
              </a:ext>
            </a:extLst>
          </p:cNvPr>
          <p:cNvSpPr>
            <a:spLocks noGrp="1"/>
          </p:cNvSpPr>
          <p:nvPr>
            <p:ph type="title"/>
          </p:nvPr>
        </p:nvSpPr>
        <p:spPr/>
        <p:txBody>
          <a:bodyPr/>
          <a:lstStyle/>
          <a:p>
            <a:r>
              <a:rPr lang="en-US"/>
              <a:t>Click to edit Master title style</a:t>
            </a:r>
            <a:endParaRPr lang="en-KE"/>
          </a:p>
        </p:txBody>
      </p:sp>
      <p:sp>
        <p:nvSpPr>
          <p:cNvPr id="3" name="Content Placeholder 2">
            <a:extLst>
              <a:ext uri="{FF2B5EF4-FFF2-40B4-BE49-F238E27FC236}">
                <a16:creationId xmlns:a16="http://schemas.microsoft.com/office/drawing/2014/main" id="{D979D83D-DEDC-4CD7-A6C7-7DCC8B0668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4" name="Content Placeholder 3">
            <a:extLst>
              <a:ext uri="{FF2B5EF4-FFF2-40B4-BE49-F238E27FC236}">
                <a16:creationId xmlns:a16="http://schemas.microsoft.com/office/drawing/2014/main" id="{5B0F4000-F1A8-4667-870E-D544021992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5" name="Date Placeholder 4">
            <a:extLst>
              <a:ext uri="{FF2B5EF4-FFF2-40B4-BE49-F238E27FC236}">
                <a16:creationId xmlns:a16="http://schemas.microsoft.com/office/drawing/2014/main" id="{D0E4E754-5BE7-4CCB-90F8-4EA195E27166}"/>
              </a:ext>
            </a:extLst>
          </p:cNvPr>
          <p:cNvSpPr>
            <a:spLocks noGrp="1"/>
          </p:cNvSpPr>
          <p:nvPr>
            <p:ph type="dt" sz="half" idx="10"/>
          </p:nvPr>
        </p:nvSpPr>
        <p:spPr/>
        <p:txBody>
          <a:bodyPr/>
          <a:lstStyle/>
          <a:p>
            <a:fld id="{2C37F6BF-DA6F-4748-8C2E-FB669B978613}" type="datetimeFigureOut">
              <a:rPr lang="en-KE" smtClean="0"/>
              <a:t>18/09/2021</a:t>
            </a:fld>
            <a:endParaRPr lang="en-KE"/>
          </a:p>
        </p:txBody>
      </p:sp>
      <p:sp>
        <p:nvSpPr>
          <p:cNvPr id="6" name="Footer Placeholder 5">
            <a:extLst>
              <a:ext uri="{FF2B5EF4-FFF2-40B4-BE49-F238E27FC236}">
                <a16:creationId xmlns:a16="http://schemas.microsoft.com/office/drawing/2014/main" id="{3E28A0CB-2709-43B3-8CF0-654D12936A7A}"/>
              </a:ext>
            </a:extLst>
          </p:cNvPr>
          <p:cNvSpPr>
            <a:spLocks noGrp="1"/>
          </p:cNvSpPr>
          <p:nvPr>
            <p:ph type="ftr" sz="quarter" idx="11"/>
          </p:nvPr>
        </p:nvSpPr>
        <p:spPr/>
        <p:txBody>
          <a:bodyPr/>
          <a:lstStyle/>
          <a:p>
            <a:endParaRPr lang="en-KE"/>
          </a:p>
        </p:txBody>
      </p:sp>
      <p:sp>
        <p:nvSpPr>
          <p:cNvPr id="7" name="Slide Number Placeholder 6">
            <a:extLst>
              <a:ext uri="{FF2B5EF4-FFF2-40B4-BE49-F238E27FC236}">
                <a16:creationId xmlns:a16="http://schemas.microsoft.com/office/drawing/2014/main" id="{5E8B936D-DE75-44B1-9B72-214CEAEE2057}"/>
              </a:ext>
            </a:extLst>
          </p:cNvPr>
          <p:cNvSpPr>
            <a:spLocks noGrp="1"/>
          </p:cNvSpPr>
          <p:nvPr>
            <p:ph type="sldNum" sz="quarter" idx="12"/>
          </p:nvPr>
        </p:nvSpPr>
        <p:spPr/>
        <p:txBody>
          <a:bodyPr/>
          <a:lstStyle/>
          <a:p>
            <a:fld id="{89E320F8-EBF5-466E-BC58-0A5811848806}" type="slidenum">
              <a:rPr lang="en-KE" smtClean="0"/>
              <a:t>‹#›</a:t>
            </a:fld>
            <a:endParaRPr lang="en-KE"/>
          </a:p>
        </p:txBody>
      </p:sp>
    </p:spTree>
    <p:extLst>
      <p:ext uri="{BB962C8B-B14F-4D97-AF65-F5344CB8AC3E}">
        <p14:creationId xmlns:p14="http://schemas.microsoft.com/office/powerpoint/2010/main" val="18180209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ADC91-5887-44E6-B265-4705C2F5DDF5}"/>
              </a:ext>
            </a:extLst>
          </p:cNvPr>
          <p:cNvSpPr>
            <a:spLocks noGrp="1"/>
          </p:cNvSpPr>
          <p:nvPr>
            <p:ph type="title"/>
          </p:nvPr>
        </p:nvSpPr>
        <p:spPr>
          <a:xfrm>
            <a:off x="839788" y="365125"/>
            <a:ext cx="10515600" cy="1325563"/>
          </a:xfrm>
        </p:spPr>
        <p:txBody>
          <a:bodyPr/>
          <a:lstStyle/>
          <a:p>
            <a:r>
              <a:rPr lang="en-US"/>
              <a:t>Click to edit Master title style</a:t>
            </a:r>
            <a:endParaRPr lang="en-KE"/>
          </a:p>
        </p:txBody>
      </p:sp>
      <p:sp>
        <p:nvSpPr>
          <p:cNvPr id="3" name="Text Placeholder 2">
            <a:extLst>
              <a:ext uri="{FF2B5EF4-FFF2-40B4-BE49-F238E27FC236}">
                <a16:creationId xmlns:a16="http://schemas.microsoft.com/office/drawing/2014/main" id="{49D91EB6-0CE2-4740-9675-EE1C5E5673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5A873D-AF20-4FDF-BB37-00204761CE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5" name="Text Placeholder 4">
            <a:extLst>
              <a:ext uri="{FF2B5EF4-FFF2-40B4-BE49-F238E27FC236}">
                <a16:creationId xmlns:a16="http://schemas.microsoft.com/office/drawing/2014/main" id="{3E805F87-EDBE-45BF-BDBB-CC28E57AC7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272292-4C02-49EA-A9B8-218A4E3270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7" name="Date Placeholder 6">
            <a:extLst>
              <a:ext uri="{FF2B5EF4-FFF2-40B4-BE49-F238E27FC236}">
                <a16:creationId xmlns:a16="http://schemas.microsoft.com/office/drawing/2014/main" id="{21A00E9B-AE5D-4C58-96DB-51E8FF6FFDCD}"/>
              </a:ext>
            </a:extLst>
          </p:cNvPr>
          <p:cNvSpPr>
            <a:spLocks noGrp="1"/>
          </p:cNvSpPr>
          <p:nvPr>
            <p:ph type="dt" sz="half" idx="10"/>
          </p:nvPr>
        </p:nvSpPr>
        <p:spPr/>
        <p:txBody>
          <a:bodyPr/>
          <a:lstStyle/>
          <a:p>
            <a:fld id="{2C37F6BF-DA6F-4748-8C2E-FB669B978613}" type="datetimeFigureOut">
              <a:rPr lang="en-KE" smtClean="0"/>
              <a:t>18/09/2021</a:t>
            </a:fld>
            <a:endParaRPr lang="en-KE"/>
          </a:p>
        </p:txBody>
      </p:sp>
      <p:sp>
        <p:nvSpPr>
          <p:cNvPr id="8" name="Footer Placeholder 7">
            <a:extLst>
              <a:ext uri="{FF2B5EF4-FFF2-40B4-BE49-F238E27FC236}">
                <a16:creationId xmlns:a16="http://schemas.microsoft.com/office/drawing/2014/main" id="{C48B0F5C-03E9-404A-8754-379469B6B6A2}"/>
              </a:ext>
            </a:extLst>
          </p:cNvPr>
          <p:cNvSpPr>
            <a:spLocks noGrp="1"/>
          </p:cNvSpPr>
          <p:nvPr>
            <p:ph type="ftr" sz="quarter" idx="11"/>
          </p:nvPr>
        </p:nvSpPr>
        <p:spPr/>
        <p:txBody>
          <a:bodyPr/>
          <a:lstStyle/>
          <a:p>
            <a:endParaRPr lang="en-KE"/>
          </a:p>
        </p:txBody>
      </p:sp>
      <p:sp>
        <p:nvSpPr>
          <p:cNvPr id="9" name="Slide Number Placeholder 8">
            <a:extLst>
              <a:ext uri="{FF2B5EF4-FFF2-40B4-BE49-F238E27FC236}">
                <a16:creationId xmlns:a16="http://schemas.microsoft.com/office/drawing/2014/main" id="{0B2B2800-742E-4DA7-B89A-6E7367CA682D}"/>
              </a:ext>
            </a:extLst>
          </p:cNvPr>
          <p:cNvSpPr>
            <a:spLocks noGrp="1"/>
          </p:cNvSpPr>
          <p:nvPr>
            <p:ph type="sldNum" sz="quarter" idx="12"/>
          </p:nvPr>
        </p:nvSpPr>
        <p:spPr/>
        <p:txBody>
          <a:bodyPr/>
          <a:lstStyle/>
          <a:p>
            <a:fld id="{89E320F8-EBF5-466E-BC58-0A5811848806}" type="slidenum">
              <a:rPr lang="en-KE" smtClean="0"/>
              <a:t>‹#›</a:t>
            </a:fld>
            <a:endParaRPr lang="en-KE"/>
          </a:p>
        </p:txBody>
      </p:sp>
    </p:spTree>
    <p:extLst>
      <p:ext uri="{BB962C8B-B14F-4D97-AF65-F5344CB8AC3E}">
        <p14:creationId xmlns:p14="http://schemas.microsoft.com/office/powerpoint/2010/main" val="39294133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9A119-35F7-4C63-BF72-C1134E266E48}"/>
              </a:ext>
            </a:extLst>
          </p:cNvPr>
          <p:cNvSpPr>
            <a:spLocks noGrp="1"/>
          </p:cNvSpPr>
          <p:nvPr>
            <p:ph type="title"/>
          </p:nvPr>
        </p:nvSpPr>
        <p:spPr/>
        <p:txBody>
          <a:bodyPr/>
          <a:lstStyle/>
          <a:p>
            <a:r>
              <a:rPr lang="en-US"/>
              <a:t>Click to edit Master title style</a:t>
            </a:r>
            <a:endParaRPr lang="en-KE"/>
          </a:p>
        </p:txBody>
      </p:sp>
      <p:sp>
        <p:nvSpPr>
          <p:cNvPr id="3" name="Date Placeholder 2">
            <a:extLst>
              <a:ext uri="{FF2B5EF4-FFF2-40B4-BE49-F238E27FC236}">
                <a16:creationId xmlns:a16="http://schemas.microsoft.com/office/drawing/2014/main" id="{8320A065-2F48-48A5-BA48-79D4BD207563}"/>
              </a:ext>
            </a:extLst>
          </p:cNvPr>
          <p:cNvSpPr>
            <a:spLocks noGrp="1"/>
          </p:cNvSpPr>
          <p:nvPr>
            <p:ph type="dt" sz="half" idx="10"/>
          </p:nvPr>
        </p:nvSpPr>
        <p:spPr/>
        <p:txBody>
          <a:bodyPr/>
          <a:lstStyle/>
          <a:p>
            <a:fld id="{2C37F6BF-DA6F-4748-8C2E-FB669B978613}" type="datetimeFigureOut">
              <a:rPr lang="en-KE" smtClean="0"/>
              <a:t>18/09/2021</a:t>
            </a:fld>
            <a:endParaRPr lang="en-KE"/>
          </a:p>
        </p:txBody>
      </p:sp>
      <p:sp>
        <p:nvSpPr>
          <p:cNvPr id="4" name="Footer Placeholder 3">
            <a:extLst>
              <a:ext uri="{FF2B5EF4-FFF2-40B4-BE49-F238E27FC236}">
                <a16:creationId xmlns:a16="http://schemas.microsoft.com/office/drawing/2014/main" id="{3748850F-E61C-42A8-BEBC-2DB0EE35A416}"/>
              </a:ext>
            </a:extLst>
          </p:cNvPr>
          <p:cNvSpPr>
            <a:spLocks noGrp="1"/>
          </p:cNvSpPr>
          <p:nvPr>
            <p:ph type="ftr" sz="quarter" idx="11"/>
          </p:nvPr>
        </p:nvSpPr>
        <p:spPr/>
        <p:txBody>
          <a:bodyPr/>
          <a:lstStyle/>
          <a:p>
            <a:endParaRPr lang="en-KE"/>
          </a:p>
        </p:txBody>
      </p:sp>
      <p:sp>
        <p:nvSpPr>
          <p:cNvPr id="5" name="Slide Number Placeholder 4">
            <a:extLst>
              <a:ext uri="{FF2B5EF4-FFF2-40B4-BE49-F238E27FC236}">
                <a16:creationId xmlns:a16="http://schemas.microsoft.com/office/drawing/2014/main" id="{5FA1A829-8A7D-4668-B5BF-CB2E59FADB8D}"/>
              </a:ext>
            </a:extLst>
          </p:cNvPr>
          <p:cNvSpPr>
            <a:spLocks noGrp="1"/>
          </p:cNvSpPr>
          <p:nvPr>
            <p:ph type="sldNum" sz="quarter" idx="12"/>
          </p:nvPr>
        </p:nvSpPr>
        <p:spPr/>
        <p:txBody>
          <a:bodyPr/>
          <a:lstStyle/>
          <a:p>
            <a:fld id="{89E320F8-EBF5-466E-BC58-0A5811848806}" type="slidenum">
              <a:rPr lang="en-KE" smtClean="0"/>
              <a:t>‹#›</a:t>
            </a:fld>
            <a:endParaRPr lang="en-KE"/>
          </a:p>
        </p:txBody>
      </p:sp>
    </p:spTree>
    <p:extLst>
      <p:ext uri="{BB962C8B-B14F-4D97-AF65-F5344CB8AC3E}">
        <p14:creationId xmlns:p14="http://schemas.microsoft.com/office/powerpoint/2010/main" val="2659094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6F76EC-9205-4E56-AC74-92C10B40CD41}"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845EB-92A9-4D4D-B274-DA8321B1A76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47806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B94890-45CE-488A-87C7-FF508C7AF9A4}"/>
              </a:ext>
            </a:extLst>
          </p:cNvPr>
          <p:cNvSpPr>
            <a:spLocks noGrp="1"/>
          </p:cNvSpPr>
          <p:nvPr>
            <p:ph type="dt" sz="half" idx="10"/>
          </p:nvPr>
        </p:nvSpPr>
        <p:spPr/>
        <p:txBody>
          <a:bodyPr/>
          <a:lstStyle/>
          <a:p>
            <a:fld id="{2C37F6BF-DA6F-4748-8C2E-FB669B978613}" type="datetimeFigureOut">
              <a:rPr lang="en-KE" smtClean="0"/>
              <a:t>18/09/2021</a:t>
            </a:fld>
            <a:endParaRPr lang="en-KE"/>
          </a:p>
        </p:txBody>
      </p:sp>
      <p:sp>
        <p:nvSpPr>
          <p:cNvPr id="3" name="Footer Placeholder 2">
            <a:extLst>
              <a:ext uri="{FF2B5EF4-FFF2-40B4-BE49-F238E27FC236}">
                <a16:creationId xmlns:a16="http://schemas.microsoft.com/office/drawing/2014/main" id="{811FD105-AD74-447B-B419-7568180CE8CD}"/>
              </a:ext>
            </a:extLst>
          </p:cNvPr>
          <p:cNvSpPr>
            <a:spLocks noGrp="1"/>
          </p:cNvSpPr>
          <p:nvPr>
            <p:ph type="ftr" sz="quarter" idx="11"/>
          </p:nvPr>
        </p:nvSpPr>
        <p:spPr/>
        <p:txBody>
          <a:bodyPr/>
          <a:lstStyle/>
          <a:p>
            <a:endParaRPr lang="en-KE"/>
          </a:p>
        </p:txBody>
      </p:sp>
      <p:sp>
        <p:nvSpPr>
          <p:cNvPr id="4" name="Slide Number Placeholder 3">
            <a:extLst>
              <a:ext uri="{FF2B5EF4-FFF2-40B4-BE49-F238E27FC236}">
                <a16:creationId xmlns:a16="http://schemas.microsoft.com/office/drawing/2014/main" id="{56D28D0A-82FF-4FBA-B995-B224E8895909}"/>
              </a:ext>
            </a:extLst>
          </p:cNvPr>
          <p:cNvSpPr>
            <a:spLocks noGrp="1"/>
          </p:cNvSpPr>
          <p:nvPr>
            <p:ph type="sldNum" sz="quarter" idx="12"/>
          </p:nvPr>
        </p:nvSpPr>
        <p:spPr/>
        <p:txBody>
          <a:bodyPr/>
          <a:lstStyle/>
          <a:p>
            <a:fld id="{89E320F8-EBF5-466E-BC58-0A5811848806}" type="slidenum">
              <a:rPr lang="en-KE" smtClean="0"/>
              <a:t>‹#›</a:t>
            </a:fld>
            <a:endParaRPr lang="en-KE"/>
          </a:p>
        </p:txBody>
      </p:sp>
    </p:spTree>
    <p:extLst>
      <p:ext uri="{BB962C8B-B14F-4D97-AF65-F5344CB8AC3E}">
        <p14:creationId xmlns:p14="http://schemas.microsoft.com/office/powerpoint/2010/main" val="35490639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2A7D2-1AFC-490C-B2A9-5FDEBB6A43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KE"/>
          </a:p>
        </p:txBody>
      </p:sp>
      <p:sp>
        <p:nvSpPr>
          <p:cNvPr id="3" name="Content Placeholder 2">
            <a:extLst>
              <a:ext uri="{FF2B5EF4-FFF2-40B4-BE49-F238E27FC236}">
                <a16:creationId xmlns:a16="http://schemas.microsoft.com/office/drawing/2014/main" id="{9530DAAC-D89F-45D4-9A50-1CC874BA41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4" name="Text Placeholder 3">
            <a:extLst>
              <a:ext uri="{FF2B5EF4-FFF2-40B4-BE49-F238E27FC236}">
                <a16:creationId xmlns:a16="http://schemas.microsoft.com/office/drawing/2014/main" id="{D9E53684-540B-488D-B51B-5AF1171FA7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41A9FD-D469-4A11-8DE8-6A2A7992BACE}"/>
              </a:ext>
            </a:extLst>
          </p:cNvPr>
          <p:cNvSpPr>
            <a:spLocks noGrp="1"/>
          </p:cNvSpPr>
          <p:nvPr>
            <p:ph type="dt" sz="half" idx="10"/>
          </p:nvPr>
        </p:nvSpPr>
        <p:spPr/>
        <p:txBody>
          <a:bodyPr/>
          <a:lstStyle/>
          <a:p>
            <a:fld id="{2C37F6BF-DA6F-4748-8C2E-FB669B978613}" type="datetimeFigureOut">
              <a:rPr lang="en-KE" smtClean="0"/>
              <a:t>18/09/2021</a:t>
            </a:fld>
            <a:endParaRPr lang="en-KE"/>
          </a:p>
        </p:txBody>
      </p:sp>
      <p:sp>
        <p:nvSpPr>
          <p:cNvPr id="6" name="Footer Placeholder 5">
            <a:extLst>
              <a:ext uri="{FF2B5EF4-FFF2-40B4-BE49-F238E27FC236}">
                <a16:creationId xmlns:a16="http://schemas.microsoft.com/office/drawing/2014/main" id="{BAEC54C2-EF82-40BB-A74A-75C136B0D066}"/>
              </a:ext>
            </a:extLst>
          </p:cNvPr>
          <p:cNvSpPr>
            <a:spLocks noGrp="1"/>
          </p:cNvSpPr>
          <p:nvPr>
            <p:ph type="ftr" sz="quarter" idx="11"/>
          </p:nvPr>
        </p:nvSpPr>
        <p:spPr/>
        <p:txBody>
          <a:bodyPr/>
          <a:lstStyle/>
          <a:p>
            <a:endParaRPr lang="en-KE"/>
          </a:p>
        </p:txBody>
      </p:sp>
      <p:sp>
        <p:nvSpPr>
          <p:cNvPr id="7" name="Slide Number Placeholder 6">
            <a:extLst>
              <a:ext uri="{FF2B5EF4-FFF2-40B4-BE49-F238E27FC236}">
                <a16:creationId xmlns:a16="http://schemas.microsoft.com/office/drawing/2014/main" id="{BEF0A2B7-1585-470C-9E52-332BA575BD9F}"/>
              </a:ext>
            </a:extLst>
          </p:cNvPr>
          <p:cNvSpPr>
            <a:spLocks noGrp="1"/>
          </p:cNvSpPr>
          <p:nvPr>
            <p:ph type="sldNum" sz="quarter" idx="12"/>
          </p:nvPr>
        </p:nvSpPr>
        <p:spPr/>
        <p:txBody>
          <a:bodyPr/>
          <a:lstStyle/>
          <a:p>
            <a:fld id="{89E320F8-EBF5-466E-BC58-0A5811848806}" type="slidenum">
              <a:rPr lang="en-KE" smtClean="0"/>
              <a:t>‹#›</a:t>
            </a:fld>
            <a:endParaRPr lang="en-KE"/>
          </a:p>
        </p:txBody>
      </p:sp>
    </p:spTree>
    <p:extLst>
      <p:ext uri="{BB962C8B-B14F-4D97-AF65-F5344CB8AC3E}">
        <p14:creationId xmlns:p14="http://schemas.microsoft.com/office/powerpoint/2010/main" val="16368107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D6DE3-94F5-4F33-A8D8-ABB2CFBE66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KE"/>
          </a:p>
        </p:txBody>
      </p:sp>
      <p:sp>
        <p:nvSpPr>
          <p:cNvPr id="3" name="Picture Placeholder 2">
            <a:extLst>
              <a:ext uri="{FF2B5EF4-FFF2-40B4-BE49-F238E27FC236}">
                <a16:creationId xmlns:a16="http://schemas.microsoft.com/office/drawing/2014/main" id="{1F42CBA8-878E-47DE-8F32-9724387D0B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KE"/>
          </a:p>
        </p:txBody>
      </p:sp>
      <p:sp>
        <p:nvSpPr>
          <p:cNvPr id="4" name="Text Placeholder 3">
            <a:extLst>
              <a:ext uri="{FF2B5EF4-FFF2-40B4-BE49-F238E27FC236}">
                <a16:creationId xmlns:a16="http://schemas.microsoft.com/office/drawing/2014/main" id="{E40650DC-3CEF-4091-A2AF-677A25AEE0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A3E00D-75EE-4A08-89A8-9F55C8041EA1}"/>
              </a:ext>
            </a:extLst>
          </p:cNvPr>
          <p:cNvSpPr>
            <a:spLocks noGrp="1"/>
          </p:cNvSpPr>
          <p:nvPr>
            <p:ph type="dt" sz="half" idx="10"/>
          </p:nvPr>
        </p:nvSpPr>
        <p:spPr/>
        <p:txBody>
          <a:bodyPr/>
          <a:lstStyle/>
          <a:p>
            <a:fld id="{2C37F6BF-DA6F-4748-8C2E-FB669B978613}" type="datetimeFigureOut">
              <a:rPr lang="en-KE" smtClean="0"/>
              <a:t>18/09/2021</a:t>
            </a:fld>
            <a:endParaRPr lang="en-KE"/>
          </a:p>
        </p:txBody>
      </p:sp>
      <p:sp>
        <p:nvSpPr>
          <p:cNvPr id="6" name="Footer Placeholder 5">
            <a:extLst>
              <a:ext uri="{FF2B5EF4-FFF2-40B4-BE49-F238E27FC236}">
                <a16:creationId xmlns:a16="http://schemas.microsoft.com/office/drawing/2014/main" id="{4BAEBCC4-4F64-49CB-8C16-A4823FB4A591}"/>
              </a:ext>
            </a:extLst>
          </p:cNvPr>
          <p:cNvSpPr>
            <a:spLocks noGrp="1"/>
          </p:cNvSpPr>
          <p:nvPr>
            <p:ph type="ftr" sz="quarter" idx="11"/>
          </p:nvPr>
        </p:nvSpPr>
        <p:spPr/>
        <p:txBody>
          <a:bodyPr/>
          <a:lstStyle/>
          <a:p>
            <a:endParaRPr lang="en-KE"/>
          </a:p>
        </p:txBody>
      </p:sp>
      <p:sp>
        <p:nvSpPr>
          <p:cNvPr id="7" name="Slide Number Placeholder 6">
            <a:extLst>
              <a:ext uri="{FF2B5EF4-FFF2-40B4-BE49-F238E27FC236}">
                <a16:creationId xmlns:a16="http://schemas.microsoft.com/office/drawing/2014/main" id="{F98B9DF8-88BF-4876-9190-4B2ADC47D9AB}"/>
              </a:ext>
            </a:extLst>
          </p:cNvPr>
          <p:cNvSpPr>
            <a:spLocks noGrp="1"/>
          </p:cNvSpPr>
          <p:nvPr>
            <p:ph type="sldNum" sz="quarter" idx="12"/>
          </p:nvPr>
        </p:nvSpPr>
        <p:spPr/>
        <p:txBody>
          <a:bodyPr/>
          <a:lstStyle/>
          <a:p>
            <a:fld id="{89E320F8-EBF5-466E-BC58-0A5811848806}" type="slidenum">
              <a:rPr lang="en-KE" smtClean="0"/>
              <a:t>‹#›</a:t>
            </a:fld>
            <a:endParaRPr lang="en-KE"/>
          </a:p>
        </p:txBody>
      </p:sp>
    </p:spTree>
    <p:extLst>
      <p:ext uri="{BB962C8B-B14F-4D97-AF65-F5344CB8AC3E}">
        <p14:creationId xmlns:p14="http://schemas.microsoft.com/office/powerpoint/2010/main" val="21786879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39110-739D-464E-A2C9-3ECA1861126C}"/>
              </a:ext>
            </a:extLst>
          </p:cNvPr>
          <p:cNvSpPr>
            <a:spLocks noGrp="1"/>
          </p:cNvSpPr>
          <p:nvPr>
            <p:ph type="title"/>
          </p:nvPr>
        </p:nvSpPr>
        <p:spPr/>
        <p:txBody>
          <a:bodyPr/>
          <a:lstStyle/>
          <a:p>
            <a:r>
              <a:rPr lang="en-US"/>
              <a:t>Click to edit Master title style</a:t>
            </a:r>
            <a:endParaRPr lang="en-KE"/>
          </a:p>
        </p:txBody>
      </p:sp>
      <p:sp>
        <p:nvSpPr>
          <p:cNvPr id="3" name="Vertical Text Placeholder 2">
            <a:extLst>
              <a:ext uri="{FF2B5EF4-FFF2-40B4-BE49-F238E27FC236}">
                <a16:creationId xmlns:a16="http://schemas.microsoft.com/office/drawing/2014/main" id="{AECD363A-AAF0-4B44-8507-3DF142DCE5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4" name="Date Placeholder 3">
            <a:extLst>
              <a:ext uri="{FF2B5EF4-FFF2-40B4-BE49-F238E27FC236}">
                <a16:creationId xmlns:a16="http://schemas.microsoft.com/office/drawing/2014/main" id="{9F7ED008-4A81-426B-9A6B-E3E4D5CC37B2}"/>
              </a:ext>
            </a:extLst>
          </p:cNvPr>
          <p:cNvSpPr>
            <a:spLocks noGrp="1"/>
          </p:cNvSpPr>
          <p:nvPr>
            <p:ph type="dt" sz="half" idx="10"/>
          </p:nvPr>
        </p:nvSpPr>
        <p:spPr/>
        <p:txBody>
          <a:bodyPr/>
          <a:lstStyle/>
          <a:p>
            <a:fld id="{2C37F6BF-DA6F-4748-8C2E-FB669B978613}" type="datetimeFigureOut">
              <a:rPr lang="en-KE" smtClean="0"/>
              <a:t>18/09/2021</a:t>
            </a:fld>
            <a:endParaRPr lang="en-KE"/>
          </a:p>
        </p:txBody>
      </p:sp>
      <p:sp>
        <p:nvSpPr>
          <p:cNvPr id="5" name="Footer Placeholder 4">
            <a:extLst>
              <a:ext uri="{FF2B5EF4-FFF2-40B4-BE49-F238E27FC236}">
                <a16:creationId xmlns:a16="http://schemas.microsoft.com/office/drawing/2014/main" id="{FC9D3707-EFF9-44CC-8A03-F9238476D9FE}"/>
              </a:ext>
            </a:extLst>
          </p:cNvPr>
          <p:cNvSpPr>
            <a:spLocks noGrp="1"/>
          </p:cNvSpPr>
          <p:nvPr>
            <p:ph type="ftr" sz="quarter" idx="11"/>
          </p:nvPr>
        </p:nvSpPr>
        <p:spPr/>
        <p:txBody>
          <a:bodyPr/>
          <a:lstStyle/>
          <a:p>
            <a:endParaRPr lang="en-KE"/>
          </a:p>
        </p:txBody>
      </p:sp>
      <p:sp>
        <p:nvSpPr>
          <p:cNvPr id="6" name="Slide Number Placeholder 5">
            <a:extLst>
              <a:ext uri="{FF2B5EF4-FFF2-40B4-BE49-F238E27FC236}">
                <a16:creationId xmlns:a16="http://schemas.microsoft.com/office/drawing/2014/main" id="{53D33D29-7973-41E1-9102-9483AAEEFCC9}"/>
              </a:ext>
            </a:extLst>
          </p:cNvPr>
          <p:cNvSpPr>
            <a:spLocks noGrp="1"/>
          </p:cNvSpPr>
          <p:nvPr>
            <p:ph type="sldNum" sz="quarter" idx="12"/>
          </p:nvPr>
        </p:nvSpPr>
        <p:spPr/>
        <p:txBody>
          <a:bodyPr/>
          <a:lstStyle/>
          <a:p>
            <a:fld id="{89E320F8-EBF5-466E-BC58-0A5811848806}" type="slidenum">
              <a:rPr lang="en-KE" smtClean="0"/>
              <a:t>‹#›</a:t>
            </a:fld>
            <a:endParaRPr lang="en-KE"/>
          </a:p>
        </p:txBody>
      </p:sp>
    </p:spTree>
    <p:extLst>
      <p:ext uri="{BB962C8B-B14F-4D97-AF65-F5344CB8AC3E}">
        <p14:creationId xmlns:p14="http://schemas.microsoft.com/office/powerpoint/2010/main" val="7083916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6C0F92-D561-4287-A400-EB64CF7F805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KE"/>
          </a:p>
        </p:txBody>
      </p:sp>
      <p:sp>
        <p:nvSpPr>
          <p:cNvPr id="3" name="Vertical Text Placeholder 2">
            <a:extLst>
              <a:ext uri="{FF2B5EF4-FFF2-40B4-BE49-F238E27FC236}">
                <a16:creationId xmlns:a16="http://schemas.microsoft.com/office/drawing/2014/main" id="{A147DD48-9394-4B38-8A56-F376E321B6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4" name="Date Placeholder 3">
            <a:extLst>
              <a:ext uri="{FF2B5EF4-FFF2-40B4-BE49-F238E27FC236}">
                <a16:creationId xmlns:a16="http://schemas.microsoft.com/office/drawing/2014/main" id="{97157D50-4D91-4A42-B2FB-8C9C3DBF4C08}"/>
              </a:ext>
            </a:extLst>
          </p:cNvPr>
          <p:cNvSpPr>
            <a:spLocks noGrp="1"/>
          </p:cNvSpPr>
          <p:nvPr>
            <p:ph type="dt" sz="half" idx="10"/>
          </p:nvPr>
        </p:nvSpPr>
        <p:spPr/>
        <p:txBody>
          <a:bodyPr/>
          <a:lstStyle/>
          <a:p>
            <a:fld id="{2C37F6BF-DA6F-4748-8C2E-FB669B978613}" type="datetimeFigureOut">
              <a:rPr lang="en-KE" smtClean="0"/>
              <a:t>18/09/2021</a:t>
            </a:fld>
            <a:endParaRPr lang="en-KE"/>
          </a:p>
        </p:txBody>
      </p:sp>
      <p:sp>
        <p:nvSpPr>
          <p:cNvPr id="5" name="Footer Placeholder 4">
            <a:extLst>
              <a:ext uri="{FF2B5EF4-FFF2-40B4-BE49-F238E27FC236}">
                <a16:creationId xmlns:a16="http://schemas.microsoft.com/office/drawing/2014/main" id="{C93D8D1C-8B83-49FA-A553-EA0FC698DFF7}"/>
              </a:ext>
            </a:extLst>
          </p:cNvPr>
          <p:cNvSpPr>
            <a:spLocks noGrp="1"/>
          </p:cNvSpPr>
          <p:nvPr>
            <p:ph type="ftr" sz="quarter" idx="11"/>
          </p:nvPr>
        </p:nvSpPr>
        <p:spPr/>
        <p:txBody>
          <a:bodyPr/>
          <a:lstStyle/>
          <a:p>
            <a:endParaRPr lang="en-KE"/>
          </a:p>
        </p:txBody>
      </p:sp>
      <p:sp>
        <p:nvSpPr>
          <p:cNvPr id="6" name="Slide Number Placeholder 5">
            <a:extLst>
              <a:ext uri="{FF2B5EF4-FFF2-40B4-BE49-F238E27FC236}">
                <a16:creationId xmlns:a16="http://schemas.microsoft.com/office/drawing/2014/main" id="{99DFC314-71BA-4671-9353-9999CEB1CC96}"/>
              </a:ext>
            </a:extLst>
          </p:cNvPr>
          <p:cNvSpPr>
            <a:spLocks noGrp="1"/>
          </p:cNvSpPr>
          <p:nvPr>
            <p:ph type="sldNum" sz="quarter" idx="12"/>
          </p:nvPr>
        </p:nvSpPr>
        <p:spPr/>
        <p:txBody>
          <a:bodyPr/>
          <a:lstStyle/>
          <a:p>
            <a:fld id="{89E320F8-EBF5-466E-BC58-0A5811848806}" type="slidenum">
              <a:rPr lang="en-KE" smtClean="0"/>
              <a:t>‹#›</a:t>
            </a:fld>
            <a:endParaRPr lang="en-KE"/>
          </a:p>
        </p:txBody>
      </p:sp>
    </p:spTree>
    <p:extLst>
      <p:ext uri="{BB962C8B-B14F-4D97-AF65-F5344CB8AC3E}">
        <p14:creationId xmlns:p14="http://schemas.microsoft.com/office/powerpoint/2010/main" val="3280912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cxnSp>
        <p:nvCxnSpPr>
          <p:cNvPr id="7" name="Straight Connector 6"/>
          <p:cNvCxnSpPr/>
          <p:nvPr userDrawn="1"/>
        </p:nvCxnSpPr>
        <p:spPr>
          <a:xfrm flipV="1">
            <a:off x="335280" y="320634"/>
            <a:ext cx="11521440" cy="0"/>
          </a:xfrm>
          <a:prstGeom prst="line">
            <a:avLst/>
          </a:prstGeom>
          <a:ln w="53975">
            <a:solidFill>
              <a:srgbClr val="1F5B43"/>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0" hasCustomPrompt="1"/>
          </p:nvPr>
        </p:nvSpPr>
        <p:spPr>
          <a:xfrm>
            <a:off x="335280" y="320634"/>
            <a:ext cx="11521440" cy="822960"/>
          </a:xfrm>
          <a:prstGeom prst="rect">
            <a:avLst/>
          </a:prstGeom>
        </p:spPr>
        <p:txBody>
          <a:bodyPr lIns="0" anchor="ctr"/>
          <a:lstStyle>
            <a:lvl1pPr marL="0" indent="0">
              <a:buNone/>
              <a:defRPr sz="3600" b="1" baseline="0">
                <a:solidFill>
                  <a:srgbClr val="1F5B43"/>
                </a:solidFill>
              </a:defRPr>
            </a:lvl1pPr>
          </a:lstStyle>
          <a:p>
            <a:pPr lvl="0"/>
            <a:r>
              <a:rPr lang="en-US" dirty="0"/>
              <a:t>Insert title here</a:t>
            </a:r>
          </a:p>
        </p:txBody>
      </p:sp>
      <p:sp>
        <p:nvSpPr>
          <p:cNvPr id="12" name="Pie 11"/>
          <p:cNvSpPr/>
          <p:nvPr userDrawn="1"/>
        </p:nvSpPr>
        <p:spPr>
          <a:xfrm>
            <a:off x="11666220" y="6332220"/>
            <a:ext cx="1051560" cy="1051560"/>
          </a:xfrm>
          <a:prstGeom prst="pie">
            <a:avLst>
              <a:gd name="adj1" fmla="val 10567592"/>
              <a:gd name="adj2" fmla="val 16441013"/>
            </a:avLst>
          </a:prstGeom>
          <a:solidFill>
            <a:srgbClr val="BA2E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502920" bIns="502920" rtlCol="0" anchor="b"/>
          <a:lstStyle/>
          <a:p>
            <a:pPr algn="r"/>
            <a:fld id="{042B0EA4-88C4-41CA-A904-993FDA73D88C}" type="slidenum">
              <a:rPr lang="en-US" sz="1600" b="1" smtClean="0"/>
              <a:t>‹#›</a:t>
            </a:fld>
            <a:endParaRPr lang="en-US" sz="1600" b="1" dirty="0"/>
          </a:p>
        </p:txBody>
      </p:sp>
    </p:spTree>
    <p:extLst>
      <p:ext uri="{BB962C8B-B14F-4D97-AF65-F5344CB8AC3E}">
        <p14:creationId xmlns:p14="http://schemas.microsoft.com/office/powerpoint/2010/main" val="3255057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6F76EC-9205-4E56-AC74-92C10B40CD41}"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845EB-92A9-4D4D-B274-DA8321B1A76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03004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6F76EC-9205-4E56-AC74-92C10B40CD41}"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845EB-92A9-4D4D-B274-DA8321B1A76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14454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6F76EC-9205-4E56-AC74-92C10B40CD41}"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845EB-92A9-4D4D-B274-DA8321B1A76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8950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6F76EC-9205-4E56-AC74-92C10B40CD41}"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845EB-92A9-4D4D-B274-DA8321B1A76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58882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6F76EC-9205-4E56-AC74-92C10B40CD41}"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845EB-92A9-4D4D-B274-DA8321B1A76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1441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6F76EC-9205-4E56-AC74-92C10B40CD41}"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845EB-92A9-4D4D-B274-DA8321B1A76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85774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06F76EC-9205-4E56-AC74-92C10B40CD41}"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3D845EB-92A9-4D4D-B274-DA8321B1A76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583562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42B4A9-DE07-A045-A57D-146E85AD54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EA055AB-43F8-F849-8B57-402C039BAB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91C8A58-899F-C94C-AAF5-85407D1A42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632485E-49B4-DC4D-BD74-77BF2890BA2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61BD1AE-8815-604A-AE08-2817800A38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1AA27E6-6782-BB47-A76D-77F28B14F8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E921679-0590-EF4F-AB03-0B0CE63C080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2147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215375-057B-42E1-B415-3BF384744A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KE"/>
          </a:p>
        </p:txBody>
      </p:sp>
      <p:sp>
        <p:nvSpPr>
          <p:cNvPr id="3" name="Text Placeholder 2">
            <a:extLst>
              <a:ext uri="{FF2B5EF4-FFF2-40B4-BE49-F238E27FC236}">
                <a16:creationId xmlns:a16="http://schemas.microsoft.com/office/drawing/2014/main" id="{D471EE79-675F-4A72-87EA-4012EEE1E8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4" name="Date Placeholder 3">
            <a:extLst>
              <a:ext uri="{FF2B5EF4-FFF2-40B4-BE49-F238E27FC236}">
                <a16:creationId xmlns:a16="http://schemas.microsoft.com/office/drawing/2014/main" id="{69F99E6F-E2A8-4397-9064-ED7EA026AD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37F6BF-DA6F-4748-8C2E-FB669B978613}" type="datetimeFigureOut">
              <a:rPr lang="en-KE" smtClean="0"/>
              <a:t>18/09/2021</a:t>
            </a:fld>
            <a:endParaRPr lang="en-KE"/>
          </a:p>
        </p:txBody>
      </p:sp>
      <p:sp>
        <p:nvSpPr>
          <p:cNvPr id="5" name="Footer Placeholder 4">
            <a:extLst>
              <a:ext uri="{FF2B5EF4-FFF2-40B4-BE49-F238E27FC236}">
                <a16:creationId xmlns:a16="http://schemas.microsoft.com/office/drawing/2014/main" id="{0544B0AF-8B9A-406E-AED5-A1D2366C08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KE"/>
          </a:p>
        </p:txBody>
      </p:sp>
      <p:sp>
        <p:nvSpPr>
          <p:cNvPr id="6" name="Slide Number Placeholder 5">
            <a:extLst>
              <a:ext uri="{FF2B5EF4-FFF2-40B4-BE49-F238E27FC236}">
                <a16:creationId xmlns:a16="http://schemas.microsoft.com/office/drawing/2014/main" id="{B66BAECE-B87B-4A5E-B7A5-C79E71AB95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E320F8-EBF5-466E-BC58-0A5811848806}" type="slidenum">
              <a:rPr lang="en-KE" smtClean="0"/>
              <a:t>‹#›</a:t>
            </a:fld>
            <a:endParaRPr lang="en-KE"/>
          </a:p>
        </p:txBody>
      </p:sp>
    </p:spTree>
    <p:extLst>
      <p:ext uri="{BB962C8B-B14F-4D97-AF65-F5344CB8AC3E}">
        <p14:creationId xmlns:p14="http://schemas.microsoft.com/office/powerpoint/2010/main" val="702263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K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Amref, One Team, One Goal</a:t>
            </a:r>
          </a:p>
        </p:txBody>
      </p:sp>
      <p:pic>
        <p:nvPicPr>
          <p:cNvPr id="5" name="Bildobjekt 4" descr="En bild som visar bord, tårta, framsida, dekorerat&#10;&#10;Automatiskt genererad beskrivning">
            <a:extLst>
              <a:ext uri="{FF2B5EF4-FFF2-40B4-BE49-F238E27FC236}">
                <a16:creationId xmlns:a16="http://schemas.microsoft.com/office/drawing/2014/main" id="{E8E680FF-CFFF-2B4A-BB76-57DEF1C5A8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3800" y="1562100"/>
            <a:ext cx="4762500" cy="4762500"/>
          </a:xfrm>
          <a:prstGeom prst="rect">
            <a:avLst/>
          </a:prstGeom>
        </p:spPr>
      </p:pic>
    </p:spTree>
    <p:extLst>
      <p:ext uri="{BB962C8B-B14F-4D97-AF65-F5344CB8AC3E}">
        <p14:creationId xmlns:p14="http://schemas.microsoft.com/office/powerpoint/2010/main" val="2782983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BC57608-5D2C-5347-965A-F7A85500462B}"/>
              </a:ext>
            </a:extLst>
          </p:cNvPr>
          <p:cNvPicPr>
            <a:picLocks noChangeAspect="1"/>
          </p:cNvPicPr>
          <p:nvPr/>
        </p:nvPicPr>
        <p:blipFill>
          <a:blip r:embed="rId2"/>
          <a:stretch>
            <a:fillRect/>
          </a:stretch>
        </p:blipFill>
        <p:spPr>
          <a:xfrm>
            <a:off x="-1" y="6536267"/>
            <a:ext cx="10248979" cy="68057"/>
          </a:xfrm>
          <a:prstGeom prst="rect">
            <a:avLst/>
          </a:prstGeom>
        </p:spPr>
      </p:pic>
      <p:sp>
        <p:nvSpPr>
          <p:cNvPr id="10" name="Rectangle 9">
            <a:extLst>
              <a:ext uri="{FF2B5EF4-FFF2-40B4-BE49-F238E27FC236}">
                <a16:creationId xmlns:a16="http://schemas.microsoft.com/office/drawing/2014/main" id="{A5DC6613-30F3-DD41-8416-2BD658088D40}"/>
              </a:ext>
            </a:extLst>
          </p:cNvPr>
          <p:cNvSpPr/>
          <p:nvPr/>
        </p:nvSpPr>
        <p:spPr>
          <a:xfrm>
            <a:off x="10371809" y="6342641"/>
            <a:ext cx="163095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www.amref.org</a:t>
            </a:r>
          </a:p>
        </p:txBody>
      </p:sp>
      <p:pic>
        <p:nvPicPr>
          <p:cNvPr id="12" name="Picture 11">
            <a:extLst>
              <a:ext uri="{FF2B5EF4-FFF2-40B4-BE49-F238E27FC236}">
                <a16:creationId xmlns:a16="http://schemas.microsoft.com/office/drawing/2014/main" id="{4B7F47CA-00C3-B54F-A283-BFFF63378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8126" y="220550"/>
            <a:ext cx="1234642" cy="872461"/>
          </a:xfrm>
          <a:prstGeom prst="rect">
            <a:avLst/>
          </a:prstGeom>
        </p:spPr>
      </p:pic>
      <p:sp>
        <p:nvSpPr>
          <p:cNvPr id="5" name="TextBox 4">
            <a:extLst>
              <a:ext uri="{FF2B5EF4-FFF2-40B4-BE49-F238E27FC236}">
                <a16:creationId xmlns:a16="http://schemas.microsoft.com/office/drawing/2014/main" id="{0E1EA5B8-7B24-4CD9-9A26-3A8E8A223B6A}"/>
              </a:ext>
            </a:extLst>
          </p:cNvPr>
          <p:cNvSpPr txBox="1"/>
          <p:nvPr/>
        </p:nvSpPr>
        <p:spPr>
          <a:xfrm>
            <a:off x="509451" y="178059"/>
            <a:ext cx="1037681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FF0000"/>
                </a:solidFill>
                <a:latin typeface="Calibri" panose="020F0502020204030204"/>
                <a:ea typeface="+mn-lt"/>
                <a:cs typeface="Calibri" panose="020F0502020204030204"/>
              </a:rPr>
              <a:t>Identify Effective Discussion Topics  </a:t>
            </a:r>
            <a:endParaRPr kumimoji="0" lang="en-US" sz="2800" b="1" i="0" u="none" strike="noStrike" kern="1200" cap="none" spc="0" normalizeH="0" baseline="0" noProof="0" dirty="0">
              <a:ln>
                <a:noFill/>
              </a:ln>
              <a:solidFill>
                <a:srgbClr val="FF0000"/>
              </a:solidFill>
              <a:effectLst/>
              <a:uLnTx/>
              <a:uFillTx/>
              <a:latin typeface="Calibri" panose="020F0502020204030204"/>
              <a:ea typeface="+mn-lt"/>
              <a:cs typeface="Calibri" panose="020F0502020204030204"/>
            </a:endParaRPr>
          </a:p>
        </p:txBody>
      </p:sp>
      <p:sp>
        <p:nvSpPr>
          <p:cNvPr id="7" name="Content Placeholder 6"/>
          <p:cNvSpPr>
            <a:spLocks noGrp="1"/>
          </p:cNvSpPr>
          <p:nvPr>
            <p:ph idx="1"/>
          </p:nvPr>
        </p:nvSpPr>
        <p:spPr>
          <a:xfrm>
            <a:off x="178145" y="714355"/>
            <a:ext cx="10946675" cy="840230"/>
          </a:xfrm>
          <a:prstGeom prst="rect">
            <a:avLst/>
          </a:prstGeom>
        </p:spPr>
        <p:txBody>
          <a:bodyPr wrap="square">
            <a:spAutoFit/>
          </a:bodyPr>
          <a:lstStyle/>
          <a:p>
            <a:pPr algn="just"/>
            <a:r>
              <a:rPr lang="en-US" altLang="zh-CN" sz="1800" dirty="0">
                <a:latin typeface="Futura Bk"/>
              </a:rPr>
              <a:t>The topics you discuss during mentoring sessions should be centered around the specific goals you and your mentor agreed upon for the relationship. The illustrative questions below provide a good basis on which to begin your discussions:</a:t>
            </a:r>
            <a:r>
              <a:rPr lang="en-US" altLang="zh-CN" sz="1800" baseline="30000" dirty="0">
                <a:latin typeface="Futura Bk"/>
              </a:rPr>
              <a:t> </a:t>
            </a:r>
          </a:p>
        </p:txBody>
      </p:sp>
      <p:sp>
        <p:nvSpPr>
          <p:cNvPr id="8" name="Rectangle 3">
            <a:extLst>
              <a:ext uri="{FF2B5EF4-FFF2-40B4-BE49-F238E27FC236}">
                <a16:creationId xmlns:a16="http://schemas.microsoft.com/office/drawing/2014/main" id="{82B67559-7B60-4060-AE53-A3A66F5819AD}"/>
              </a:ext>
            </a:extLst>
          </p:cNvPr>
          <p:cNvSpPr>
            <a:spLocks noChangeArrowheads="1"/>
          </p:cNvSpPr>
          <p:nvPr/>
        </p:nvSpPr>
        <p:spPr bwMode="gray">
          <a:xfrm>
            <a:off x="509451" y="1619435"/>
            <a:ext cx="1214195" cy="4643530"/>
          </a:xfrm>
          <a:prstGeom prst="rect">
            <a:avLst/>
          </a:prstGeom>
          <a:solidFill>
            <a:srgbClr val="FF0000"/>
          </a:solidFill>
          <a:ln w="19050">
            <a:solidFill>
              <a:srgbClr val="EAEAEA"/>
            </a:solidFill>
            <a:miter lim="800000"/>
            <a:headEnd/>
            <a:tailEnd/>
          </a:ln>
          <a:effectLst>
            <a:outerShdw dist="53882" dir="2700000" algn="ctr" rotWithShape="0">
              <a:srgbClr val="B2B2B2"/>
            </a:outerShdw>
          </a:effectLst>
        </p:spPr>
        <p:txBody>
          <a:bodyPr lIns="0" tIns="0" rIns="0" bIns="0" anchor="ctr"/>
          <a:lstStyle/>
          <a:p>
            <a:pPr marL="82550"/>
            <a:r>
              <a:rPr lang="en-US" sz="1200" b="1" dirty="0">
                <a:solidFill>
                  <a:schemeClr val="bg1"/>
                </a:solidFill>
              </a:rPr>
              <a:t>Professional Development</a:t>
            </a:r>
            <a:endParaRPr lang="en-US" sz="1200" i="1" dirty="0">
              <a:solidFill>
                <a:schemeClr val="bg1"/>
              </a:solidFill>
            </a:endParaRPr>
          </a:p>
          <a:p>
            <a:pPr marL="82550" fontAlgn="base">
              <a:spcBef>
                <a:spcPct val="0"/>
              </a:spcBef>
              <a:buClr>
                <a:srgbClr val="8CB1CF">
                  <a:lumMod val="75000"/>
                </a:srgbClr>
              </a:buClr>
              <a:buSzPct val="120000"/>
            </a:pPr>
            <a:endParaRPr lang="en-US" sz="1200" b="1" dirty="0">
              <a:solidFill>
                <a:schemeClr val="bg1"/>
              </a:solidFill>
              <a:latin typeface="Arial" pitchFamily="34" charset="0"/>
              <a:cs typeface="Arial" pitchFamily="34" charset="0"/>
            </a:endParaRPr>
          </a:p>
          <a:p>
            <a:pPr marL="82550" fontAlgn="base">
              <a:spcBef>
                <a:spcPct val="0"/>
              </a:spcBef>
              <a:buClr>
                <a:srgbClr val="8CB1CF">
                  <a:lumMod val="75000"/>
                </a:srgbClr>
              </a:buClr>
              <a:buSzPct val="120000"/>
            </a:pPr>
            <a:endParaRPr lang="en-US" sz="1200" b="1" dirty="0">
              <a:solidFill>
                <a:schemeClr val="bg1"/>
              </a:solidFill>
            </a:endParaRPr>
          </a:p>
          <a:p>
            <a:pPr marL="82550" fontAlgn="base">
              <a:spcBef>
                <a:spcPct val="0"/>
              </a:spcBef>
              <a:buClr>
                <a:srgbClr val="8CB1CF">
                  <a:lumMod val="75000"/>
                </a:srgbClr>
              </a:buClr>
              <a:buSzPct val="120000"/>
            </a:pPr>
            <a:endParaRPr lang="en-US" sz="1200" b="1" dirty="0">
              <a:solidFill>
                <a:schemeClr val="bg1"/>
              </a:solidFill>
              <a:latin typeface="Arial" pitchFamily="34" charset="0"/>
              <a:cs typeface="Arial" pitchFamily="34" charset="0"/>
            </a:endParaRPr>
          </a:p>
          <a:p>
            <a:pPr marL="82550" fontAlgn="base">
              <a:spcBef>
                <a:spcPct val="0"/>
              </a:spcBef>
              <a:buClr>
                <a:srgbClr val="8CB1CF">
                  <a:lumMod val="75000"/>
                </a:srgbClr>
              </a:buClr>
              <a:buSzPct val="120000"/>
            </a:pPr>
            <a:endParaRPr lang="en-US" sz="1200" b="1" dirty="0">
              <a:solidFill>
                <a:schemeClr val="bg1"/>
              </a:solidFill>
            </a:endParaRPr>
          </a:p>
          <a:p>
            <a:pPr marL="82550" fontAlgn="base">
              <a:spcBef>
                <a:spcPct val="0"/>
              </a:spcBef>
              <a:buClr>
                <a:srgbClr val="8CB1CF">
                  <a:lumMod val="75000"/>
                </a:srgbClr>
              </a:buClr>
              <a:buSzPct val="120000"/>
            </a:pPr>
            <a:endParaRPr lang="en-US" sz="1200" b="1" dirty="0">
              <a:solidFill>
                <a:schemeClr val="bg1"/>
              </a:solidFill>
              <a:latin typeface="Arial" pitchFamily="34" charset="0"/>
              <a:cs typeface="Arial" pitchFamily="34" charset="0"/>
            </a:endParaRPr>
          </a:p>
          <a:p>
            <a:pPr marL="82550" fontAlgn="base">
              <a:spcBef>
                <a:spcPct val="0"/>
              </a:spcBef>
              <a:buClr>
                <a:srgbClr val="8CB1CF">
                  <a:lumMod val="75000"/>
                </a:srgbClr>
              </a:buClr>
              <a:buSzPct val="120000"/>
            </a:pPr>
            <a:endParaRPr lang="en-US" sz="1200" b="1" dirty="0">
              <a:solidFill>
                <a:schemeClr val="bg1"/>
              </a:solidFill>
            </a:endParaRPr>
          </a:p>
          <a:p>
            <a:pPr marL="82550" fontAlgn="base">
              <a:spcBef>
                <a:spcPct val="0"/>
              </a:spcBef>
              <a:buClr>
                <a:srgbClr val="8CB1CF">
                  <a:lumMod val="75000"/>
                </a:srgbClr>
              </a:buClr>
              <a:buSzPct val="120000"/>
            </a:pPr>
            <a:endParaRPr lang="en-US" sz="1200" b="1" dirty="0">
              <a:solidFill>
                <a:schemeClr val="bg1"/>
              </a:solidFill>
            </a:endParaRPr>
          </a:p>
          <a:p>
            <a:pPr marL="82550" fontAlgn="base">
              <a:spcBef>
                <a:spcPct val="0"/>
              </a:spcBef>
              <a:buClr>
                <a:srgbClr val="8CB1CF">
                  <a:lumMod val="75000"/>
                </a:srgbClr>
              </a:buClr>
              <a:buSzPct val="120000"/>
            </a:pPr>
            <a:endParaRPr lang="en-US" sz="1200" b="1" dirty="0">
              <a:solidFill>
                <a:schemeClr val="bg1"/>
              </a:solidFill>
              <a:latin typeface="Arial" pitchFamily="34" charset="0"/>
              <a:cs typeface="Arial" pitchFamily="34" charset="0"/>
            </a:endParaRPr>
          </a:p>
          <a:p>
            <a:pPr marL="82550">
              <a:buClr>
                <a:srgbClr val="8CB1CF">
                  <a:lumMod val="75000"/>
                </a:srgbClr>
              </a:buClr>
              <a:buSzPct val="120000"/>
            </a:pPr>
            <a:r>
              <a:rPr lang="en-US" sz="1200" b="1" dirty="0">
                <a:solidFill>
                  <a:schemeClr val="bg1"/>
                </a:solidFill>
              </a:rPr>
              <a:t>Career </a:t>
            </a:r>
          </a:p>
          <a:p>
            <a:pPr marL="82550">
              <a:buClr>
                <a:srgbClr val="8CB1CF">
                  <a:lumMod val="75000"/>
                </a:srgbClr>
              </a:buClr>
              <a:buSzPct val="120000"/>
            </a:pPr>
            <a:r>
              <a:rPr lang="en-US" sz="1200" b="1" dirty="0">
                <a:solidFill>
                  <a:schemeClr val="bg1"/>
                </a:solidFill>
              </a:rPr>
              <a:t>Guidance</a:t>
            </a:r>
            <a:endParaRPr lang="en-US" sz="1200" i="1" dirty="0">
              <a:solidFill>
                <a:schemeClr val="bg1"/>
              </a:solidFill>
            </a:endParaRPr>
          </a:p>
          <a:p>
            <a:pPr marL="82550" fontAlgn="base">
              <a:spcBef>
                <a:spcPct val="0"/>
              </a:spcBef>
              <a:buClr>
                <a:srgbClr val="8CB1CF">
                  <a:lumMod val="75000"/>
                </a:srgbClr>
              </a:buClr>
              <a:buSzPct val="120000"/>
            </a:pPr>
            <a:endParaRPr lang="en-US" sz="1200" b="1" dirty="0">
              <a:solidFill>
                <a:schemeClr val="bg1"/>
              </a:solidFill>
              <a:latin typeface="Arial" pitchFamily="34" charset="0"/>
              <a:cs typeface="Arial" pitchFamily="34" charset="0"/>
            </a:endParaRPr>
          </a:p>
          <a:p>
            <a:pPr marL="82550" fontAlgn="base">
              <a:spcBef>
                <a:spcPct val="0"/>
              </a:spcBef>
              <a:buClr>
                <a:srgbClr val="8CB1CF">
                  <a:lumMod val="75000"/>
                </a:srgbClr>
              </a:buClr>
              <a:buSzPct val="120000"/>
            </a:pPr>
            <a:endParaRPr lang="en-US" sz="1200" b="1" dirty="0">
              <a:solidFill>
                <a:schemeClr val="bg1"/>
              </a:solidFill>
              <a:latin typeface="Arial" pitchFamily="34" charset="0"/>
              <a:cs typeface="Arial" pitchFamily="34" charset="0"/>
            </a:endParaRPr>
          </a:p>
          <a:p>
            <a:pPr marL="82550" fontAlgn="base">
              <a:spcBef>
                <a:spcPct val="0"/>
              </a:spcBef>
              <a:buClr>
                <a:srgbClr val="8CB1CF">
                  <a:lumMod val="75000"/>
                </a:srgbClr>
              </a:buClr>
              <a:buSzPct val="120000"/>
            </a:pPr>
            <a:endParaRPr lang="en-US" sz="1200" b="1" dirty="0">
              <a:solidFill>
                <a:schemeClr val="bg1"/>
              </a:solidFill>
              <a:latin typeface="Arial" pitchFamily="34" charset="0"/>
              <a:cs typeface="Arial" pitchFamily="34" charset="0"/>
            </a:endParaRPr>
          </a:p>
          <a:p>
            <a:pPr marL="82550" fontAlgn="base">
              <a:spcBef>
                <a:spcPct val="0"/>
              </a:spcBef>
              <a:buClr>
                <a:srgbClr val="8CB1CF">
                  <a:lumMod val="75000"/>
                </a:srgbClr>
              </a:buClr>
              <a:buSzPct val="120000"/>
            </a:pPr>
            <a:endParaRPr lang="en-US" sz="1200" b="1" dirty="0">
              <a:solidFill>
                <a:schemeClr val="bg1"/>
              </a:solidFill>
              <a:latin typeface="Arial" pitchFamily="34" charset="0"/>
              <a:cs typeface="Arial" pitchFamily="34" charset="0"/>
            </a:endParaRPr>
          </a:p>
          <a:p>
            <a:pPr marL="82550" fontAlgn="base">
              <a:spcBef>
                <a:spcPct val="0"/>
              </a:spcBef>
              <a:buClr>
                <a:srgbClr val="8CB1CF">
                  <a:lumMod val="75000"/>
                </a:srgbClr>
              </a:buClr>
              <a:buSzPct val="120000"/>
            </a:pPr>
            <a:endParaRPr lang="en-US" sz="1200" b="1" dirty="0">
              <a:solidFill>
                <a:schemeClr val="bg1"/>
              </a:solidFill>
              <a:latin typeface="Arial" pitchFamily="34" charset="0"/>
              <a:cs typeface="Arial" pitchFamily="34" charset="0"/>
            </a:endParaRPr>
          </a:p>
          <a:p>
            <a:pPr marL="82550" fontAlgn="base">
              <a:spcBef>
                <a:spcPct val="0"/>
              </a:spcBef>
              <a:buClr>
                <a:srgbClr val="8CB1CF">
                  <a:lumMod val="75000"/>
                </a:srgbClr>
              </a:buClr>
              <a:buSzPct val="120000"/>
            </a:pPr>
            <a:endParaRPr lang="en-US" sz="1200" b="1" dirty="0">
              <a:solidFill>
                <a:schemeClr val="bg1"/>
              </a:solidFill>
            </a:endParaRPr>
          </a:p>
          <a:p>
            <a:pPr marL="82550">
              <a:buClr>
                <a:srgbClr val="8CB1CF">
                  <a:lumMod val="75000"/>
                </a:srgbClr>
              </a:buClr>
              <a:buSzPct val="120000"/>
            </a:pPr>
            <a:r>
              <a:rPr lang="en-US" sz="1200" b="1" dirty="0">
                <a:solidFill>
                  <a:schemeClr val="bg1"/>
                </a:solidFill>
              </a:rPr>
              <a:t>Personal Development</a:t>
            </a:r>
            <a:endParaRPr lang="en-US" sz="1200" i="1" dirty="0">
              <a:solidFill>
                <a:schemeClr val="bg1"/>
              </a:solidFill>
            </a:endParaRPr>
          </a:p>
          <a:p>
            <a:pPr marL="82550" fontAlgn="base">
              <a:spcBef>
                <a:spcPct val="0"/>
              </a:spcBef>
              <a:buClr>
                <a:srgbClr val="8CB1CF">
                  <a:lumMod val="75000"/>
                </a:srgbClr>
              </a:buClr>
              <a:buSzPct val="120000"/>
            </a:pPr>
            <a:r>
              <a:rPr lang="en-US" sz="1200" b="1" dirty="0">
                <a:solidFill>
                  <a:srgbClr val="FFFFFF"/>
                </a:solidFill>
                <a:latin typeface="Arial" pitchFamily="34" charset="0"/>
                <a:cs typeface="Arial" pitchFamily="34" charset="0"/>
              </a:rPr>
              <a:t> </a:t>
            </a:r>
            <a:endParaRPr lang="en-US" sz="1200" dirty="0">
              <a:solidFill>
                <a:srgbClr val="FFFFFF"/>
              </a:solidFill>
              <a:latin typeface="Arial" pitchFamily="34" charset="0"/>
              <a:cs typeface="Arial" pitchFamily="34" charset="0"/>
            </a:endParaRPr>
          </a:p>
        </p:txBody>
      </p:sp>
      <p:sp>
        <p:nvSpPr>
          <p:cNvPr id="13" name="Rectangle 4">
            <a:extLst>
              <a:ext uri="{FF2B5EF4-FFF2-40B4-BE49-F238E27FC236}">
                <a16:creationId xmlns:a16="http://schemas.microsoft.com/office/drawing/2014/main" id="{8D8C761F-4F2F-48D4-B43B-73D9026EA14E}"/>
              </a:ext>
            </a:extLst>
          </p:cNvPr>
          <p:cNvSpPr>
            <a:spLocks noChangeArrowheads="1"/>
          </p:cNvSpPr>
          <p:nvPr/>
        </p:nvSpPr>
        <p:spPr bwMode="gray">
          <a:xfrm>
            <a:off x="1828800" y="1618495"/>
            <a:ext cx="9601200" cy="4608353"/>
          </a:xfrm>
          <a:prstGeom prst="rect">
            <a:avLst/>
          </a:prstGeom>
          <a:gradFill rotWithShape="1">
            <a:gsLst>
              <a:gs pos="0">
                <a:srgbClr val="F0F0F0"/>
              </a:gs>
              <a:gs pos="100000">
                <a:srgbClr val="FFFFFF"/>
              </a:gs>
            </a:gsLst>
            <a:lin ang="5400000" scaled="1"/>
          </a:gradFill>
          <a:ln w="19050">
            <a:solidFill>
              <a:srgbClr val="EAEAEA"/>
            </a:solidFill>
            <a:miter lim="800000"/>
            <a:headEnd/>
            <a:tailEnd/>
          </a:ln>
          <a:effectLst>
            <a:outerShdw dist="53882" dir="2700000" algn="ctr" rotWithShape="0">
              <a:srgbClr val="B2B2B2"/>
            </a:outerShdw>
          </a:effectLst>
        </p:spPr>
        <p:txBody>
          <a:bodyPr lIns="108000" tIns="36000" rIns="72000" bIns="36000" anchor="ctr"/>
          <a:lstStyle/>
          <a:p>
            <a:pPr indent="288000">
              <a:spcBef>
                <a:spcPts val="300"/>
              </a:spcBef>
              <a:spcAft>
                <a:spcPts val="300"/>
              </a:spcAft>
              <a:buClr>
                <a:schemeClr val="accent6">
                  <a:lumMod val="75000"/>
                </a:schemeClr>
              </a:buClr>
              <a:buSzPct val="120000"/>
              <a:buFont typeface="Arial" pitchFamily="34" charset="0"/>
              <a:buChar char="•"/>
            </a:pPr>
            <a:r>
              <a:rPr lang="en-US" sz="1400" dirty="0">
                <a:solidFill>
                  <a:srgbClr val="000000"/>
                </a:solidFill>
              </a:rPr>
              <a:t>What successes have you had in your job recently?  Why were they successful?</a:t>
            </a:r>
          </a:p>
          <a:p>
            <a:pPr indent="288000">
              <a:spcBef>
                <a:spcPts val="300"/>
              </a:spcBef>
              <a:spcAft>
                <a:spcPts val="300"/>
              </a:spcAft>
              <a:buClr>
                <a:schemeClr val="accent6">
                  <a:lumMod val="75000"/>
                </a:schemeClr>
              </a:buClr>
              <a:buSzPct val="120000"/>
              <a:buFont typeface="Arial" pitchFamily="34" charset="0"/>
              <a:buChar char="•"/>
            </a:pPr>
            <a:r>
              <a:rPr lang="en-US" sz="1400" dirty="0">
                <a:solidFill>
                  <a:srgbClr val="000000"/>
                </a:solidFill>
              </a:rPr>
              <a:t>When you need to persuade or motivate others, what is your strategy?</a:t>
            </a:r>
          </a:p>
          <a:p>
            <a:pPr indent="288000">
              <a:spcBef>
                <a:spcPts val="300"/>
              </a:spcBef>
              <a:spcAft>
                <a:spcPts val="300"/>
              </a:spcAft>
              <a:buClr>
                <a:schemeClr val="accent6">
                  <a:lumMod val="75000"/>
                </a:schemeClr>
              </a:buClr>
              <a:buSzPct val="120000"/>
              <a:buFont typeface="Arial" pitchFamily="34" charset="0"/>
              <a:buChar char="•"/>
            </a:pPr>
            <a:r>
              <a:rPr lang="en-US" sz="1400" dirty="0">
                <a:solidFill>
                  <a:srgbClr val="000000"/>
                </a:solidFill>
              </a:rPr>
              <a:t>Which relationships are particularly difficult for you at work?</a:t>
            </a:r>
          </a:p>
          <a:p>
            <a:pPr marL="273050" indent="-273050">
              <a:spcBef>
                <a:spcPts val="300"/>
              </a:spcBef>
              <a:spcAft>
                <a:spcPts val="300"/>
              </a:spcAft>
              <a:buClr>
                <a:schemeClr val="accent6">
                  <a:lumMod val="75000"/>
                </a:schemeClr>
              </a:buClr>
              <a:buSzPct val="120000"/>
              <a:buFont typeface="Arial" pitchFamily="34" charset="0"/>
              <a:buChar char="•"/>
            </a:pPr>
            <a:r>
              <a:rPr lang="en-US" sz="1400" dirty="0">
                <a:solidFill>
                  <a:srgbClr val="000000"/>
                </a:solidFill>
              </a:rPr>
              <a:t>What tough decisions have you had to make in your job recently?  What opportunities or challenges do you feel they created for you?</a:t>
            </a:r>
          </a:p>
          <a:p>
            <a:pPr indent="288000">
              <a:spcBef>
                <a:spcPts val="300"/>
              </a:spcBef>
              <a:spcAft>
                <a:spcPts val="300"/>
              </a:spcAft>
              <a:buClr>
                <a:schemeClr val="accent6">
                  <a:lumMod val="75000"/>
                </a:schemeClr>
              </a:buClr>
              <a:buSzPct val="120000"/>
              <a:buFont typeface="Arial" pitchFamily="34" charset="0"/>
              <a:buChar char="•"/>
            </a:pPr>
            <a:r>
              <a:rPr lang="en-US" sz="1400" dirty="0">
                <a:solidFill>
                  <a:srgbClr val="000000"/>
                </a:solidFill>
              </a:rPr>
              <a:t>What decisions are easiest for you to make and which ones are the most difficult?  Why?</a:t>
            </a:r>
          </a:p>
          <a:p>
            <a:pPr indent="288000">
              <a:spcBef>
                <a:spcPts val="300"/>
              </a:spcBef>
              <a:spcAft>
                <a:spcPts val="300"/>
              </a:spcAft>
              <a:buClr>
                <a:schemeClr val="accent6">
                  <a:lumMod val="75000"/>
                </a:schemeClr>
              </a:buClr>
              <a:buSzPct val="120000"/>
              <a:buFont typeface="Arial" pitchFamily="34" charset="0"/>
              <a:buChar char="•"/>
            </a:pPr>
            <a:r>
              <a:rPr lang="en-US" sz="1400" dirty="0">
                <a:solidFill>
                  <a:srgbClr val="000000"/>
                </a:solidFill>
              </a:rPr>
              <a:t>How do you solicit feedback regarding your performance?</a:t>
            </a:r>
            <a:r>
              <a:rPr lang="en-GB" sz="1400" b="1" i="1" dirty="0">
                <a:solidFill>
                  <a:srgbClr val="000000"/>
                </a:solidFill>
                <a:latin typeface="Arial" pitchFamily="34" charset="0"/>
                <a:cs typeface="Arial" pitchFamily="34" charset="0"/>
              </a:rPr>
              <a:t> </a:t>
            </a:r>
          </a:p>
          <a:p>
            <a:pPr indent="288000" fontAlgn="base">
              <a:spcBef>
                <a:spcPts val="300"/>
              </a:spcBef>
              <a:spcAft>
                <a:spcPts val="300"/>
              </a:spcAft>
              <a:buClr>
                <a:schemeClr val="accent6">
                  <a:lumMod val="75000"/>
                </a:schemeClr>
              </a:buClr>
              <a:buSzPct val="120000"/>
              <a:buFont typeface="Arial" pitchFamily="34" charset="0"/>
              <a:buChar char="•"/>
            </a:pPr>
            <a:endParaRPr lang="en-GB" sz="1400" b="1" i="1" dirty="0">
              <a:solidFill>
                <a:srgbClr val="000000"/>
              </a:solidFill>
              <a:latin typeface="Arial" pitchFamily="34" charset="0"/>
              <a:cs typeface="Arial" pitchFamily="34" charset="0"/>
            </a:endParaRPr>
          </a:p>
          <a:p>
            <a:pPr indent="288000">
              <a:spcBef>
                <a:spcPts val="300"/>
              </a:spcBef>
              <a:spcAft>
                <a:spcPts val="300"/>
              </a:spcAft>
              <a:buClr>
                <a:schemeClr val="accent6">
                  <a:lumMod val="75000"/>
                </a:schemeClr>
              </a:buClr>
              <a:buSzPct val="120000"/>
              <a:buFont typeface="Arial" pitchFamily="34" charset="0"/>
              <a:buChar char="•"/>
            </a:pPr>
            <a:r>
              <a:rPr lang="en-US" sz="1400" dirty="0">
                <a:solidFill>
                  <a:srgbClr val="000000"/>
                </a:solidFill>
              </a:rPr>
              <a:t>What prompted you to take your current job?</a:t>
            </a:r>
          </a:p>
          <a:p>
            <a:pPr indent="288000">
              <a:spcBef>
                <a:spcPts val="300"/>
              </a:spcBef>
              <a:spcAft>
                <a:spcPts val="300"/>
              </a:spcAft>
              <a:buClr>
                <a:schemeClr val="accent6">
                  <a:lumMod val="75000"/>
                </a:schemeClr>
              </a:buClr>
              <a:buSzPct val="120000"/>
              <a:buFont typeface="Arial" pitchFamily="34" charset="0"/>
              <a:buChar char="•"/>
            </a:pPr>
            <a:r>
              <a:rPr lang="en-US" sz="1400" dirty="0">
                <a:solidFill>
                  <a:srgbClr val="000000"/>
                </a:solidFill>
              </a:rPr>
              <a:t>What skills would you like to develop?</a:t>
            </a:r>
          </a:p>
          <a:p>
            <a:pPr marL="273050" indent="-273050">
              <a:spcBef>
                <a:spcPts val="300"/>
              </a:spcBef>
              <a:spcAft>
                <a:spcPts val="300"/>
              </a:spcAft>
              <a:buClr>
                <a:schemeClr val="accent6">
                  <a:lumMod val="75000"/>
                </a:schemeClr>
              </a:buClr>
              <a:buSzPct val="120000"/>
              <a:buFont typeface="Arial" pitchFamily="34" charset="0"/>
              <a:buChar char="•"/>
            </a:pPr>
            <a:r>
              <a:rPr lang="en-US" sz="1400" dirty="0">
                <a:solidFill>
                  <a:srgbClr val="000000"/>
                </a:solidFill>
              </a:rPr>
              <a:t>What do you see as the next logical step for your career?  What doubts do you have around being able to reach the next step?</a:t>
            </a:r>
          </a:p>
          <a:p>
            <a:pPr indent="288000">
              <a:spcBef>
                <a:spcPts val="300"/>
              </a:spcBef>
              <a:spcAft>
                <a:spcPts val="300"/>
              </a:spcAft>
              <a:buClr>
                <a:schemeClr val="accent6">
                  <a:lumMod val="75000"/>
                </a:schemeClr>
              </a:buClr>
              <a:buSzPct val="120000"/>
              <a:buFont typeface="Arial" pitchFamily="34" charset="0"/>
              <a:buChar char="•"/>
            </a:pPr>
            <a:r>
              <a:rPr lang="en-US" sz="1400" dirty="0">
                <a:solidFill>
                  <a:srgbClr val="000000"/>
                </a:solidFill>
              </a:rPr>
              <a:t>What is your long-term vision for your career?</a:t>
            </a:r>
          </a:p>
          <a:p>
            <a:pPr indent="288000">
              <a:spcBef>
                <a:spcPts val="300"/>
              </a:spcBef>
              <a:spcAft>
                <a:spcPts val="300"/>
              </a:spcAft>
              <a:buClr>
                <a:schemeClr val="accent6">
                  <a:lumMod val="75000"/>
                </a:schemeClr>
              </a:buClr>
              <a:buSzPct val="120000"/>
              <a:buFont typeface="Arial" pitchFamily="34" charset="0"/>
              <a:buChar char="•"/>
            </a:pPr>
            <a:endParaRPr lang="en-US" sz="1400" dirty="0">
              <a:solidFill>
                <a:srgbClr val="000000"/>
              </a:solidFill>
            </a:endParaRPr>
          </a:p>
          <a:p>
            <a:pPr marL="273050" indent="-273050">
              <a:spcBef>
                <a:spcPts val="300"/>
              </a:spcBef>
              <a:spcAft>
                <a:spcPts val="300"/>
              </a:spcAft>
              <a:buClr>
                <a:schemeClr val="accent6">
                  <a:lumMod val="75000"/>
                </a:schemeClr>
              </a:buClr>
              <a:buSzPct val="120000"/>
              <a:buFont typeface="Arial" pitchFamily="34" charset="0"/>
              <a:buChar char="•"/>
            </a:pPr>
            <a:r>
              <a:rPr lang="en-US" sz="1400" dirty="0">
                <a:solidFill>
                  <a:srgbClr val="000000"/>
                </a:solidFill>
              </a:rPr>
              <a:t>What are your current strength and development areas?  What steps are you taking to improve these?</a:t>
            </a:r>
          </a:p>
          <a:p>
            <a:pPr indent="288000">
              <a:spcBef>
                <a:spcPts val="300"/>
              </a:spcBef>
              <a:spcAft>
                <a:spcPts val="300"/>
              </a:spcAft>
              <a:buClr>
                <a:schemeClr val="accent6">
                  <a:lumMod val="75000"/>
                </a:schemeClr>
              </a:buClr>
              <a:buSzPct val="120000"/>
              <a:buFont typeface="Arial" pitchFamily="34" charset="0"/>
              <a:buChar char="•"/>
            </a:pPr>
            <a:r>
              <a:rPr lang="en-US" sz="1400" dirty="0">
                <a:solidFill>
                  <a:srgbClr val="000000"/>
                </a:solidFill>
              </a:rPr>
              <a:t>What individuals, books, experiences, or events have most impacted who you are?</a:t>
            </a:r>
          </a:p>
          <a:p>
            <a:pPr indent="288000">
              <a:spcBef>
                <a:spcPts val="300"/>
              </a:spcBef>
              <a:spcAft>
                <a:spcPts val="300"/>
              </a:spcAft>
              <a:buClr>
                <a:schemeClr val="accent6">
                  <a:lumMod val="75000"/>
                </a:schemeClr>
              </a:buClr>
              <a:buSzPct val="120000"/>
              <a:buFont typeface="Arial" pitchFamily="34" charset="0"/>
              <a:buChar char="•"/>
            </a:pPr>
            <a:r>
              <a:rPr lang="en-US" sz="1400" dirty="0">
                <a:solidFill>
                  <a:srgbClr val="000000"/>
                </a:solidFill>
              </a:rPr>
              <a:t>About what are you passionate (work-related or not)?</a:t>
            </a:r>
            <a:endParaRPr lang="fr-CH" sz="14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278716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BC57608-5D2C-5347-965A-F7A85500462B}"/>
              </a:ext>
            </a:extLst>
          </p:cNvPr>
          <p:cNvPicPr>
            <a:picLocks noChangeAspect="1"/>
          </p:cNvPicPr>
          <p:nvPr/>
        </p:nvPicPr>
        <p:blipFill>
          <a:blip r:embed="rId2"/>
          <a:stretch>
            <a:fillRect/>
          </a:stretch>
        </p:blipFill>
        <p:spPr>
          <a:xfrm>
            <a:off x="-1" y="6536267"/>
            <a:ext cx="10248979" cy="68057"/>
          </a:xfrm>
          <a:prstGeom prst="rect">
            <a:avLst/>
          </a:prstGeom>
        </p:spPr>
      </p:pic>
      <p:sp>
        <p:nvSpPr>
          <p:cNvPr id="10" name="Rectangle 9">
            <a:extLst>
              <a:ext uri="{FF2B5EF4-FFF2-40B4-BE49-F238E27FC236}">
                <a16:creationId xmlns:a16="http://schemas.microsoft.com/office/drawing/2014/main" id="{A5DC6613-30F3-DD41-8416-2BD658088D40}"/>
              </a:ext>
            </a:extLst>
          </p:cNvPr>
          <p:cNvSpPr/>
          <p:nvPr/>
        </p:nvSpPr>
        <p:spPr>
          <a:xfrm>
            <a:off x="10371809" y="6342641"/>
            <a:ext cx="163095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www.amref.org</a:t>
            </a:r>
          </a:p>
        </p:txBody>
      </p:sp>
      <p:pic>
        <p:nvPicPr>
          <p:cNvPr id="12" name="Picture 11">
            <a:extLst>
              <a:ext uri="{FF2B5EF4-FFF2-40B4-BE49-F238E27FC236}">
                <a16:creationId xmlns:a16="http://schemas.microsoft.com/office/drawing/2014/main" id="{4B7F47CA-00C3-B54F-A283-BFFF63378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8126" y="220550"/>
            <a:ext cx="1234642" cy="872461"/>
          </a:xfrm>
          <a:prstGeom prst="rect">
            <a:avLst/>
          </a:prstGeom>
        </p:spPr>
      </p:pic>
      <p:sp>
        <p:nvSpPr>
          <p:cNvPr id="5" name="TextBox 4">
            <a:extLst>
              <a:ext uri="{FF2B5EF4-FFF2-40B4-BE49-F238E27FC236}">
                <a16:creationId xmlns:a16="http://schemas.microsoft.com/office/drawing/2014/main" id="{0E1EA5B8-7B24-4CD9-9A26-3A8E8A223B6A}"/>
              </a:ext>
            </a:extLst>
          </p:cNvPr>
          <p:cNvSpPr txBox="1"/>
          <p:nvPr/>
        </p:nvSpPr>
        <p:spPr>
          <a:xfrm>
            <a:off x="509451" y="178059"/>
            <a:ext cx="1037681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FF0000"/>
                </a:solidFill>
                <a:latin typeface="Calibri" panose="020F0502020204030204"/>
                <a:ea typeface="+mn-lt"/>
                <a:cs typeface="Calibri" panose="020F0502020204030204"/>
              </a:rPr>
              <a:t>Identify Effective Mentoring Activities  </a:t>
            </a:r>
            <a:endParaRPr kumimoji="0" lang="en-US" sz="2800" b="1" i="0" u="none" strike="noStrike" kern="1200" cap="none" spc="0" normalizeH="0" baseline="0" noProof="0" dirty="0">
              <a:ln>
                <a:noFill/>
              </a:ln>
              <a:solidFill>
                <a:srgbClr val="FF0000"/>
              </a:solidFill>
              <a:effectLst/>
              <a:uLnTx/>
              <a:uFillTx/>
              <a:latin typeface="Calibri" panose="020F0502020204030204"/>
              <a:ea typeface="+mn-lt"/>
              <a:cs typeface="Calibri" panose="020F0502020204030204"/>
            </a:endParaRPr>
          </a:p>
        </p:txBody>
      </p:sp>
      <p:sp>
        <p:nvSpPr>
          <p:cNvPr id="7" name="Content Placeholder 6"/>
          <p:cNvSpPr>
            <a:spLocks noGrp="1"/>
          </p:cNvSpPr>
          <p:nvPr>
            <p:ph idx="1"/>
          </p:nvPr>
        </p:nvSpPr>
        <p:spPr>
          <a:xfrm>
            <a:off x="178145" y="714355"/>
            <a:ext cx="10946675" cy="590931"/>
          </a:xfrm>
          <a:prstGeom prst="rect">
            <a:avLst/>
          </a:prstGeom>
        </p:spPr>
        <p:txBody>
          <a:bodyPr wrap="square">
            <a:spAutoFit/>
          </a:bodyPr>
          <a:lstStyle/>
          <a:p>
            <a:pPr algn="just"/>
            <a:r>
              <a:rPr lang="en-US" altLang="zh-CN" sz="1800" dirty="0">
                <a:latin typeface="Futura Bk"/>
              </a:rPr>
              <a:t>In addition to the discussion questions described on the previous pages, use the following High-Impact Activities to build your relationship with your mentor:</a:t>
            </a:r>
            <a:r>
              <a:rPr lang="en-US" altLang="zh-CN" sz="1800" baseline="30000" dirty="0">
                <a:latin typeface="Futura Bk"/>
                <a:cs typeface="Arial" pitchFamily="34" charset="0"/>
              </a:rPr>
              <a:t> </a:t>
            </a:r>
          </a:p>
        </p:txBody>
      </p:sp>
      <p:sp>
        <p:nvSpPr>
          <p:cNvPr id="11" name="Rectangle 3">
            <a:extLst>
              <a:ext uri="{FF2B5EF4-FFF2-40B4-BE49-F238E27FC236}">
                <a16:creationId xmlns:a16="http://schemas.microsoft.com/office/drawing/2014/main" id="{6E224B5C-849F-4DF2-97BA-3731322830A1}"/>
              </a:ext>
            </a:extLst>
          </p:cNvPr>
          <p:cNvSpPr>
            <a:spLocks noChangeArrowheads="1"/>
          </p:cNvSpPr>
          <p:nvPr/>
        </p:nvSpPr>
        <p:spPr bwMode="gray">
          <a:xfrm>
            <a:off x="414535" y="1327516"/>
            <a:ext cx="1917847" cy="4895423"/>
          </a:xfrm>
          <a:prstGeom prst="rect">
            <a:avLst/>
          </a:prstGeom>
          <a:solidFill>
            <a:srgbClr val="FF0000"/>
          </a:solidFill>
          <a:ln w="19050">
            <a:solidFill>
              <a:srgbClr val="EAEAEA"/>
            </a:solidFill>
            <a:miter lim="800000"/>
            <a:headEnd/>
            <a:tailEnd/>
          </a:ln>
          <a:effectLst>
            <a:outerShdw dist="53882" dir="2700000" algn="ctr" rotWithShape="0">
              <a:srgbClr val="B2B2B2"/>
            </a:outerShdw>
          </a:effectLst>
        </p:spPr>
        <p:txBody>
          <a:bodyPr lIns="0" tIns="0" rIns="0" bIns="0" anchor="ctr"/>
          <a:lstStyle/>
          <a:p>
            <a:endParaRPr lang="en-US" sz="1400" b="1" dirty="0"/>
          </a:p>
          <a:p>
            <a:pPr marL="95250" indent="-12700"/>
            <a:r>
              <a:rPr lang="en-US" sz="1400" b="1" dirty="0">
                <a:solidFill>
                  <a:schemeClr val="bg1"/>
                </a:solidFill>
              </a:rPr>
              <a:t>Skill Development</a:t>
            </a:r>
            <a:endParaRPr lang="en-US" sz="1400" b="1" i="1" dirty="0">
              <a:solidFill>
                <a:schemeClr val="bg1"/>
              </a:solidFill>
            </a:endParaRPr>
          </a:p>
          <a:p>
            <a:pPr marL="95250" indent="-12700" algn="ctr" fontAlgn="base">
              <a:spcBef>
                <a:spcPct val="0"/>
              </a:spcBef>
              <a:spcAft>
                <a:spcPct val="0"/>
              </a:spcAft>
              <a:buClr>
                <a:srgbClr val="8CB1CF">
                  <a:lumMod val="75000"/>
                </a:srgbClr>
              </a:buClr>
              <a:buSzPct val="120000"/>
            </a:pPr>
            <a:endParaRPr lang="en-US" sz="1400" b="1" dirty="0">
              <a:solidFill>
                <a:srgbClr val="FFFFFF"/>
              </a:solidFill>
              <a:latin typeface="Arial" pitchFamily="34" charset="0"/>
              <a:cs typeface="Arial" pitchFamily="34" charset="0"/>
            </a:endParaRPr>
          </a:p>
          <a:p>
            <a:pPr marL="95250" indent="-12700" algn="ctr" fontAlgn="base">
              <a:spcBef>
                <a:spcPct val="0"/>
              </a:spcBef>
              <a:spcAft>
                <a:spcPct val="0"/>
              </a:spcAft>
              <a:buClr>
                <a:srgbClr val="8CB1CF">
                  <a:lumMod val="75000"/>
                </a:srgbClr>
              </a:buClr>
              <a:buSzPct val="120000"/>
            </a:pPr>
            <a:endParaRPr lang="en-US" sz="1400" b="1" dirty="0">
              <a:solidFill>
                <a:srgbClr val="FFFFFF"/>
              </a:solidFill>
              <a:latin typeface="Arial" pitchFamily="34" charset="0"/>
              <a:cs typeface="Arial" pitchFamily="34" charset="0"/>
            </a:endParaRPr>
          </a:p>
          <a:p>
            <a:pPr marL="95250" indent="-12700">
              <a:buClr>
                <a:srgbClr val="8CB1CF">
                  <a:lumMod val="75000"/>
                </a:srgbClr>
              </a:buClr>
              <a:buSzPct val="120000"/>
            </a:pPr>
            <a:endParaRPr lang="en-US" sz="1400" b="1" dirty="0">
              <a:solidFill>
                <a:schemeClr val="bg1"/>
              </a:solidFill>
            </a:endParaRPr>
          </a:p>
          <a:p>
            <a:pPr marL="95250" indent="-12700">
              <a:buClr>
                <a:srgbClr val="8CB1CF">
                  <a:lumMod val="75000"/>
                </a:srgbClr>
              </a:buClr>
              <a:buSzPct val="120000"/>
            </a:pPr>
            <a:endParaRPr lang="en-US" sz="1400" b="1" dirty="0">
              <a:solidFill>
                <a:schemeClr val="bg1"/>
              </a:solidFill>
            </a:endParaRPr>
          </a:p>
          <a:p>
            <a:pPr marL="95250" indent="-12700">
              <a:buClr>
                <a:srgbClr val="8CB1CF">
                  <a:lumMod val="75000"/>
                </a:srgbClr>
              </a:buClr>
              <a:buSzPct val="120000"/>
            </a:pPr>
            <a:r>
              <a:rPr lang="en-US" sz="1400" b="1" dirty="0">
                <a:solidFill>
                  <a:schemeClr val="bg1"/>
                </a:solidFill>
              </a:rPr>
              <a:t>Knowledge Sharing</a:t>
            </a:r>
            <a:endParaRPr lang="en-US" sz="1400" b="1" i="1" dirty="0">
              <a:solidFill>
                <a:schemeClr val="bg1"/>
              </a:solidFill>
            </a:endParaRPr>
          </a:p>
          <a:p>
            <a:pPr marL="95250" indent="-12700" algn="ctr" fontAlgn="base">
              <a:spcBef>
                <a:spcPct val="0"/>
              </a:spcBef>
              <a:spcAft>
                <a:spcPct val="0"/>
              </a:spcAft>
              <a:buClr>
                <a:srgbClr val="8CB1CF">
                  <a:lumMod val="75000"/>
                </a:srgbClr>
              </a:buClr>
              <a:buSzPct val="120000"/>
            </a:pPr>
            <a:endParaRPr lang="en-US" sz="1400" b="1" dirty="0">
              <a:solidFill>
                <a:schemeClr val="bg1"/>
              </a:solidFill>
              <a:latin typeface="Arial" pitchFamily="34" charset="0"/>
              <a:cs typeface="Arial" pitchFamily="34" charset="0"/>
            </a:endParaRPr>
          </a:p>
          <a:p>
            <a:pPr marL="95250" indent="-12700" algn="ctr" fontAlgn="base">
              <a:spcBef>
                <a:spcPct val="0"/>
              </a:spcBef>
              <a:spcAft>
                <a:spcPct val="0"/>
              </a:spcAft>
              <a:buClr>
                <a:srgbClr val="8CB1CF">
                  <a:lumMod val="75000"/>
                </a:srgbClr>
              </a:buClr>
              <a:buSzPct val="120000"/>
            </a:pPr>
            <a:endParaRPr lang="en-US" sz="1400" b="1" dirty="0">
              <a:solidFill>
                <a:schemeClr val="bg1"/>
              </a:solidFill>
              <a:latin typeface="Arial" pitchFamily="34" charset="0"/>
              <a:cs typeface="Arial" pitchFamily="34" charset="0"/>
            </a:endParaRPr>
          </a:p>
          <a:p>
            <a:pPr marL="95250" indent="-12700" algn="ctr" fontAlgn="base">
              <a:spcBef>
                <a:spcPct val="0"/>
              </a:spcBef>
              <a:spcAft>
                <a:spcPct val="0"/>
              </a:spcAft>
              <a:buClr>
                <a:srgbClr val="8CB1CF">
                  <a:lumMod val="75000"/>
                </a:srgbClr>
              </a:buClr>
              <a:buSzPct val="120000"/>
            </a:pPr>
            <a:endParaRPr lang="en-US" sz="1400" b="1" dirty="0">
              <a:solidFill>
                <a:schemeClr val="bg1"/>
              </a:solidFill>
            </a:endParaRPr>
          </a:p>
          <a:p>
            <a:pPr marL="95250" indent="-12700" algn="ctr" fontAlgn="base">
              <a:spcBef>
                <a:spcPct val="0"/>
              </a:spcBef>
              <a:spcAft>
                <a:spcPct val="0"/>
              </a:spcAft>
              <a:buClr>
                <a:srgbClr val="8CB1CF">
                  <a:lumMod val="75000"/>
                </a:srgbClr>
              </a:buClr>
              <a:buSzPct val="120000"/>
            </a:pPr>
            <a:endParaRPr lang="en-US" sz="1400" b="1" dirty="0">
              <a:solidFill>
                <a:schemeClr val="bg1"/>
              </a:solidFill>
            </a:endParaRPr>
          </a:p>
          <a:p>
            <a:pPr marL="95250" indent="-12700" algn="ctr" fontAlgn="base">
              <a:spcBef>
                <a:spcPct val="0"/>
              </a:spcBef>
              <a:spcAft>
                <a:spcPct val="0"/>
              </a:spcAft>
              <a:buClr>
                <a:srgbClr val="8CB1CF">
                  <a:lumMod val="75000"/>
                </a:srgbClr>
              </a:buClr>
              <a:buSzPct val="120000"/>
            </a:pPr>
            <a:endParaRPr lang="en-US" sz="1400" b="1" dirty="0">
              <a:solidFill>
                <a:schemeClr val="bg1"/>
              </a:solidFill>
            </a:endParaRPr>
          </a:p>
          <a:p>
            <a:pPr marL="95250" indent="-12700">
              <a:buClr>
                <a:srgbClr val="8CB1CF">
                  <a:lumMod val="75000"/>
                </a:srgbClr>
              </a:buClr>
              <a:buSzPct val="120000"/>
            </a:pPr>
            <a:endParaRPr lang="en-US" sz="1400" b="1" dirty="0">
              <a:solidFill>
                <a:schemeClr val="bg1"/>
              </a:solidFill>
            </a:endParaRPr>
          </a:p>
          <a:p>
            <a:pPr marL="95250" indent="-12700">
              <a:buClr>
                <a:srgbClr val="8CB1CF">
                  <a:lumMod val="75000"/>
                </a:srgbClr>
              </a:buClr>
              <a:buSzPct val="120000"/>
            </a:pPr>
            <a:endParaRPr lang="en-US" sz="1400" b="1" dirty="0">
              <a:solidFill>
                <a:schemeClr val="bg1"/>
              </a:solidFill>
            </a:endParaRPr>
          </a:p>
          <a:p>
            <a:pPr marL="95250" indent="-12700">
              <a:buClr>
                <a:srgbClr val="8CB1CF">
                  <a:lumMod val="75000"/>
                </a:srgbClr>
              </a:buClr>
              <a:buSzPct val="120000"/>
            </a:pPr>
            <a:r>
              <a:rPr lang="en-US" sz="1400" b="1" dirty="0">
                <a:solidFill>
                  <a:schemeClr val="bg1"/>
                </a:solidFill>
              </a:rPr>
              <a:t>Networking</a:t>
            </a:r>
            <a:endParaRPr lang="en-US" sz="1400" b="1" i="1" dirty="0">
              <a:solidFill>
                <a:schemeClr val="bg1"/>
              </a:solidFill>
            </a:endParaRPr>
          </a:p>
          <a:p>
            <a:pPr marL="95250" indent="-12700" algn="ctr" fontAlgn="base">
              <a:spcBef>
                <a:spcPct val="0"/>
              </a:spcBef>
              <a:spcAft>
                <a:spcPct val="0"/>
              </a:spcAft>
              <a:buClr>
                <a:srgbClr val="8CB1CF">
                  <a:lumMod val="75000"/>
                </a:srgbClr>
              </a:buClr>
              <a:buSzPct val="120000"/>
            </a:pPr>
            <a:endParaRPr lang="en-US" sz="1400" b="1" dirty="0">
              <a:solidFill>
                <a:schemeClr val="bg1"/>
              </a:solidFill>
              <a:latin typeface="Arial" pitchFamily="34" charset="0"/>
              <a:cs typeface="Arial" pitchFamily="34" charset="0"/>
            </a:endParaRPr>
          </a:p>
          <a:p>
            <a:pPr marL="95250" indent="-12700" algn="ctr" fontAlgn="base">
              <a:spcBef>
                <a:spcPct val="0"/>
              </a:spcBef>
              <a:spcAft>
                <a:spcPct val="0"/>
              </a:spcAft>
              <a:buClr>
                <a:srgbClr val="8CB1CF">
                  <a:lumMod val="75000"/>
                </a:srgbClr>
              </a:buClr>
              <a:buSzPct val="120000"/>
            </a:pPr>
            <a:endParaRPr lang="en-US" sz="1400" b="1" dirty="0">
              <a:solidFill>
                <a:schemeClr val="bg1"/>
              </a:solidFill>
            </a:endParaRPr>
          </a:p>
          <a:p>
            <a:pPr marL="95250" indent="-12700" algn="ctr" fontAlgn="base">
              <a:spcBef>
                <a:spcPct val="0"/>
              </a:spcBef>
              <a:spcAft>
                <a:spcPct val="0"/>
              </a:spcAft>
              <a:buClr>
                <a:srgbClr val="8CB1CF">
                  <a:lumMod val="75000"/>
                </a:srgbClr>
              </a:buClr>
              <a:buSzPct val="120000"/>
            </a:pPr>
            <a:endParaRPr lang="en-US" sz="1400" b="1" dirty="0">
              <a:solidFill>
                <a:schemeClr val="bg1"/>
              </a:solidFill>
            </a:endParaRPr>
          </a:p>
          <a:p>
            <a:pPr marL="95250" indent="-12700" algn="ctr" fontAlgn="base">
              <a:spcBef>
                <a:spcPct val="0"/>
              </a:spcBef>
              <a:spcAft>
                <a:spcPct val="0"/>
              </a:spcAft>
              <a:buClr>
                <a:srgbClr val="8CB1CF">
                  <a:lumMod val="75000"/>
                </a:srgbClr>
              </a:buClr>
              <a:buSzPct val="120000"/>
            </a:pPr>
            <a:endParaRPr lang="en-US" sz="1400" b="1" dirty="0">
              <a:solidFill>
                <a:schemeClr val="bg1"/>
              </a:solidFill>
              <a:latin typeface="Arial" pitchFamily="34" charset="0"/>
              <a:cs typeface="Arial" pitchFamily="34" charset="0"/>
            </a:endParaRPr>
          </a:p>
          <a:p>
            <a:pPr marL="95250" indent="-12700" algn="ctr" fontAlgn="base">
              <a:spcBef>
                <a:spcPct val="0"/>
              </a:spcBef>
              <a:spcAft>
                <a:spcPct val="0"/>
              </a:spcAft>
              <a:buClr>
                <a:srgbClr val="8CB1CF">
                  <a:lumMod val="75000"/>
                </a:srgbClr>
              </a:buClr>
              <a:buSzPct val="120000"/>
            </a:pPr>
            <a:endParaRPr lang="en-US" sz="1400" b="1" dirty="0">
              <a:solidFill>
                <a:schemeClr val="bg1"/>
              </a:solidFill>
              <a:latin typeface="Arial" pitchFamily="34" charset="0"/>
              <a:cs typeface="Arial" pitchFamily="34" charset="0"/>
            </a:endParaRPr>
          </a:p>
          <a:p>
            <a:pPr marL="95250" indent="-12700">
              <a:buClr>
                <a:srgbClr val="8CB1CF">
                  <a:lumMod val="75000"/>
                </a:srgbClr>
              </a:buClr>
              <a:buSzPct val="120000"/>
            </a:pPr>
            <a:r>
              <a:rPr lang="en-US" sz="1400" b="1" dirty="0">
                <a:solidFill>
                  <a:schemeClr val="bg1"/>
                </a:solidFill>
              </a:rPr>
              <a:t>Career Advice</a:t>
            </a:r>
          </a:p>
          <a:p>
            <a:pPr marL="108000">
              <a:buClr>
                <a:srgbClr val="8CB1CF">
                  <a:lumMod val="75000"/>
                </a:srgbClr>
              </a:buClr>
              <a:buSzPct val="120000"/>
            </a:pPr>
            <a:endParaRPr lang="en-US" sz="1400" b="1" i="1" dirty="0"/>
          </a:p>
          <a:p>
            <a:pPr marL="108000">
              <a:buClr>
                <a:srgbClr val="8CB1CF">
                  <a:lumMod val="75000"/>
                </a:srgbClr>
              </a:buClr>
              <a:buSzPct val="120000"/>
            </a:pPr>
            <a:endParaRPr lang="en-US" sz="1400" b="1" i="1" dirty="0"/>
          </a:p>
          <a:p>
            <a:pPr marL="108000">
              <a:buClr>
                <a:srgbClr val="8CB1CF">
                  <a:lumMod val="75000"/>
                </a:srgbClr>
              </a:buClr>
              <a:buSzPct val="120000"/>
            </a:pPr>
            <a:endParaRPr lang="en-US" sz="1400" b="1" i="1" dirty="0"/>
          </a:p>
          <a:p>
            <a:pPr marL="108000">
              <a:buClr>
                <a:srgbClr val="8CB1CF">
                  <a:lumMod val="75000"/>
                </a:srgbClr>
              </a:buClr>
              <a:buSzPct val="120000"/>
            </a:pPr>
            <a:endParaRPr lang="en-US" sz="1400" b="1" i="1" dirty="0"/>
          </a:p>
        </p:txBody>
      </p:sp>
      <p:sp>
        <p:nvSpPr>
          <p:cNvPr id="14" name="Rectangle 4">
            <a:extLst>
              <a:ext uri="{FF2B5EF4-FFF2-40B4-BE49-F238E27FC236}">
                <a16:creationId xmlns:a16="http://schemas.microsoft.com/office/drawing/2014/main" id="{9D4C788E-8A50-4A63-9D32-37B5436A5F9C}"/>
              </a:ext>
            </a:extLst>
          </p:cNvPr>
          <p:cNvSpPr>
            <a:spLocks noChangeArrowheads="1"/>
          </p:cNvSpPr>
          <p:nvPr/>
        </p:nvSpPr>
        <p:spPr bwMode="gray">
          <a:xfrm>
            <a:off x="2373929" y="1367273"/>
            <a:ext cx="9447010" cy="4871831"/>
          </a:xfrm>
          <a:prstGeom prst="rect">
            <a:avLst/>
          </a:prstGeom>
          <a:gradFill rotWithShape="1">
            <a:gsLst>
              <a:gs pos="0">
                <a:srgbClr val="F0F0F0"/>
              </a:gs>
              <a:gs pos="100000">
                <a:srgbClr val="FFFFFF"/>
              </a:gs>
            </a:gsLst>
            <a:lin ang="5400000" scaled="1"/>
          </a:gradFill>
          <a:ln w="19050">
            <a:solidFill>
              <a:srgbClr val="EAEAEA"/>
            </a:solidFill>
            <a:miter lim="800000"/>
            <a:headEnd/>
            <a:tailEnd/>
          </a:ln>
          <a:effectLst>
            <a:outerShdw dist="53882" dir="2700000" algn="ctr" rotWithShape="0">
              <a:srgbClr val="B2B2B2"/>
            </a:outerShdw>
          </a:effectLst>
        </p:spPr>
        <p:txBody>
          <a:bodyPr lIns="108000" tIns="36000" rIns="72000" bIns="36000" anchor="ctr"/>
          <a:lstStyle/>
          <a:p>
            <a:pPr indent="288000">
              <a:spcBef>
                <a:spcPts val="300"/>
              </a:spcBef>
              <a:spcAft>
                <a:spcPts val="300"/>
              </a:spcAft>
              <a:buClr>
                <a:srgbClr val="8CB1CF">
                  <a:lumMod val="75000"/>
                </a:srgbClr>
              </a:buClr>
              <a:buSzPct val="120000"/>
              <a:buFont typeface="Arial" pitchFamily="34" charset="0"/>
              <a:buChar char="•"/>
            </a:pPr>
            <a:endParaRPr lang="en-US" sz="1500" dirty="0">
              <a:solidFill>
                <a:srgbClr val="000000"/>
              </a:solidFill>
            </a:endParaRPr>
          </a:p>
          <a:p>
            <a:pPr marL="273050" indent="-273050">
              <a:spcBef>
                <a:spcPts val="300"/>
              </a:spcBef>
              <a:spcAft>
                <a:spcPts val="300"/>
              </a:spcAft>
              <a:buClr>
                <a:srgbClr val="8CB1CF">
                  <a:lumMod val="75000"/>
                </a:srgbClr>
              </a:buClr>
              <a:buSzPct val="120000"/>
              <a:buFont typeface="Arial" pitchFamily="34" charset="0"/>
              <a:buChar char="•"/>
            </a:pPr>
            <a:r>
              <a:rPr lang="en-US" sz="1500" dirty="0">
                <a:solidFill>
                  <a:srgbClr val="000000"/>
                </a:solidFill>
              </a:rPr>
              <a:t>Offer to teach one of your strengths or skills to your mentor or share knowledge specific to your role and function.</a:t>
            </a:r>
          </a:p>
          <a:p>
            <a:pPr marL="273050" indent="-273050">
              <a:spcBef>
                <a:spcPts val="300"/>
              </a:spcBef>
              <a:spcAft>
                <a:spcPts val="300"/>
              </a:spcAft>
              <a:buClr>
                <a:srgbClr val="8CB1CF">
                  <a:lumMod val="75000"/>
                </a:srgbClr>
              </a:buClr>
              <a:buSzPct val="120000"/>
              <a:buFont typeface="Arial" pitchFamily="34" charset="0"/>
              <a:buChar char="•"/>
            </a:pPr>
            <a:r>
              <a:rPr lang="en-US" sz="1500" dirty="0">
                <a:solidFill>
                  <a:srgbClr val="000000"/>
                </a:solidFill>
              </a:rPr>
              <a:t>Ask to observe your mentor while he/she presents to a group.  Take notes and discuss what you learned.</a:t>
            </a:r>
          </a:p>
          <a:p>
            <a:pPr indent="288000">
              <a:spcBef>
                <a:spcPts val="300"/>
              </a:spcBef>
              <a:spcAft>
                <a:spcPts val="300"/>
              </a:spcAft>
              <a:buClr>
                <a:srgbClr val="8CB1CF">
                  <a:lumMod val="75000"/>
                </a:srgbClr>
              </a:buClr>
              <a:buSzPct val="120000"/>
              <a:buFont typeface="Arial" pitchFamily="34" charset="0"/>
              <a:buChar char="•"/>
            </a:pPr>
            <a:endParaRPr lang="en-US" sz="1500" dirty="0">
              <a:solidFill>
                <a:srgbClr val="000000"/>
              </a:solidFill>
            </a:endParaRPr>
          </a:p>
          <a:p>
            <a:pPr marL="273050" indent="-273050">
              <a:spcBef>
                <a:spcPts val="300"/>
              </a:spcBef>
              <a:spcAft>
                <a:spcPts val="300"/>
              </a:spcAft>
              <a:buClr>
                <a:srgbClr val="8CB1CF">
                  <a:lumMod val="75000"/>
                </a:srgbClr>
              </a:buClr>
              <a:buSzPct val="120000"/>
              <a:buFont typeface="Arial" pitchFamily="34" charset="0"/>
              <a:buChar char="•"/>
            </a:pPr>
            <a:r>
              <a:rPr lang="en-US" sz="1500" dirty="0">
                <a:solidFill>
                  <a:srgbClr val="000000"/>
                </a:solidFill>
              </a:rPr>
              <a:t>Share a difficult decision you made recently and discuss what inputs you considered when making the decision and its outcome.  Ask your mentor what he/she might have done differently.</a:t>
            </a:r>
          </a:p>
          <a:p>
            <a:pPr marL="273050" indent="-273050">
              <a:spcBef>
                <a:spcPts val="300"/>
              </a:spcBef>
              <a:spcAft>
                <a:spcPts val="300"/>
              </a:spcAft>
              <a:buClr>
                <a:srgbClr val="8CB1CF">
                  <a:lumMod val="75000"/>
                </a:srgbClr>
              </a:buClr>
              <a:buSzPct val="120000"/>
              <a:buFont typeface="Arial" pitchFamily="34" charset="0"/>
              <a:buChar char="•"/>
            </a:pPr>
            <a:r>
              <a:rPr lang="en-US" sz="1500" dirty="0">
                <a:solidFill>
                  <a:srgbClr val="000000"/>
                </a:solidFill>
              </a:rPr>
              <a:t>Ask for your mentor’s advice about a project or problem on which you are working.</a:t>
            </a:r>
          </a:p>
          <a:p>
            <a:pPr marL="273050" indent="-273050">
              <a:spcBef>
                <a:spcPts val="300"/>
              </a:spcBef>
              <a:spcAft>
                <a:spcPts val="300"/>
              </a:spcAft>
              <a:buClr>
                <a:srgbClr val="8CB1CF">
                  <a:lumMod val="75000"/>
                </a:srgbClr>
              </a:buClr>
              <a:buSzPct val="120000"/>
              <a:buFont typeface="Arial" pitchFamily="34" charset="0"/>
              <a:buChar char="•"/>
            </a:pPr>
            <a:r>
              <a:rPr lang="en-US" sz="1500" dirty="0">
                <a:solidFill>
                  <a:srgbClr val="000000"/>
                </a:solidFill>
              </a:rPr>
              <a:t>Discuss some of the “unwritten rules” you have both learned about being successful at the </a:t>
            </a:r>
            <a:r>
              <a:rPr lang="en-US" sz="1500" dirty="0" smtClean="0">
                <a:solidFill>
                  <a:srgbClr val="000000"/>
                </a:solidFill>
              </a:rPr>
              <a:t>Amref.</a:t>
            </a:r>
            <a:endParaRPr lang="en-US" sz="1500" dirty="0">
              <a:solidFill>
                <a:srgbClr val="000000"/>
              </a:solidFill>
            </a:endParaRPr>
          </a:p>
          <a:p>
            <a:pPr marL="273050" indent="-273050">
              <a:spcBef>
                <a:spcPts val="300"/>
              </a:spcBef>
              <a:spcAft>
                <a:spcPts val="300"/>
              </a:spcAft>
              <a:buClr>
                <a:srgbClr val="8CB1CF">
                  <a:lumMod val="75000"/>
                </a:srgbClr>
              </a:buClr>
              <a:buSzPct val="120000"/>
              <a:buFont typeface="Arial" pitchFamily="34" charset="0"/>
              <a:buChar char="•"/>
            </a:pPr>
            <a:r>
              <a:rPr lang="en-US" sz="1500" dirty="0">
                <a:solidFill>
                  <a:srgbClr val="000000"/>
                </a:solidFill>
              </a:rPr>
              <a:t>Share an article or book that impacted your personal or professional life.</a:t>
            </a:r>
          </a:p>
          <a:p>
            <a:pPr indent="288000">
              <a:spcBef>
                <a:spcPts val="300"/>
              </a:spcBef>
              <a:spcAft>
                <a:spcPts val="300"/>
              </a:spcAft>
              <a:buClr>
                <a:srgbClr val="8CB1CF">
                  <a:lumMod val="75000"/>
                </a:srgbClr>
              </a:buClr>
              <a:buSzPct val="120000"/>
              <a:buFont typeface="Arial" pitchFamily="34" charset="0"/>
              <a:buChar char="•"/>
            </a:pPr>
            <a:endParaRPr lang="en-US" sz="1500" dirty="0">
              <a:solidFill>
                <a:srgbClr val="000000"/>
              </a:solidFill>
            </a:endParaRPr>
          </a:p>
          <a:p>
            <a:pPr indent="288000">
              <a:spcBef>
                <a:spcPts val="300"/>
              </a:spcBef>
              <a:spcAft>
                <a:spcPts val="300"/>
              </a:spcAft>
              <a:buClr>
                <a:srgbClr val="8CB1CF">
                  <a:lumMod val="75000"/>
                </a:srgbClr>
              </a:buClr>
              <a:buSzPct val="120000"/>
              <a:buFont typeface="Arial" pitchFamily="34" charset="0"/>
              <a:buChar char="•"/>
            </a:pPr>
            <a:r>
              <a:rPr lang="en-US" sz="1500" dirty="0">
                <a:solidFill>
                  <a:srgbClr val="000000"/>
                </a:solidFill>
              </a:rPr>
              <a:t>Occasionally contact your mentor unexpectedly, just to check in or do a quick catch-up.</a:t>
            </a:r>
          </a:p>
          <a:p>
            <a:pPr indent="288000">
              <a:spcBef>
                <a:spcPts val="300"/>
              </a:spcBef>
              <a:spcAft>
                <a:spcPts val="300"/>
              </a:spcAft>
              <a:buClr>
                <a:srgbClr val="8CB1CF">
                  <a:lumMod val="75000"/>
                </a:srgbClr>
              </a:buClr>
              <a:buSzPct val="120000"/>
              <a:buFont typeface="Arial" pitchFamily="34" charset="0"/>
              <a:buChar char="•"/>
            </a:pPr>
            <a:r>
              <a:rPr lang="en-US" sz="1500" dirty="0">
                <a:solidFill>
                  <a:srgbClr val="000000"/>
                </a:solidFill>
              </a:rPr>
              <a:t>Link up with other mentoring pairs for lunch or another activity. </a:t>
            </a:r>
          </a:p>
          <a:p>
            <a:pPr indent="288000">
              <a:spcBef>
                <a:spcPts val="300"/>
              </a:spcBef>
              <a:spcAft>
                <a:spcPts val="300"/>
              </a:spcAft>
              <a:buClr>
                <a:srgbClr val="8CB1CF">
                  <a:lumMod val="75000"/>
                </a:srgbClr>
              </a:buClr>
              <a:buSzPct val="120000"/>
              <a:buFont typeface="Arial" pitchFamily="34" charset="0"/>
              <a:buChar char="•"/>
            </a:pPr>
            <a:r>
              <a:rPr lang="en-US" sz="1500" dirty="0">
                <a:solidFill>
                  <a:srgbClr val="000000"/>
                </a:solidFill>
              </a:rPr>
              <a:t>Do volunteer work together. </a:t>
            </a:r>
          </a:p>
          <a:p>
            <a:pPr indent="288000">
              <a:spcBef>
                <a:spcPts val="300"/>
              </a:spcBef>
              <a:spcAft>
                <a:spcPts val="300"/>
              </a:spcAft>
              <a:buClr>
                <a:srgbClr val="8CB1CF">
                  <a:lumMod val="75000"/>
                </a:srgbClr>
              </a:buClr>
              <a:buSzPct val="120000"/>
              <a:buFont typeface="Arial" pitchFamily="34" charset="0"/>
              <a:buChar char="•"/>
            </a:pPr>
            <a:endParaRPr lang="en-US" sz="1500" dirty="0">
              <a:solidFill>
                <a:srgbClr val="000000"/>
              </a:solidFill>
            </a:endParaRPr>
          </a:p>
          <a:p>
            <a:pPr marL="273050" indent="-273050">
              <a:spcBef>
                <a:spcPts val="300"/>
              </a:spcBef>
              <a:spcAft>
                <a:spcPts val="300"/>
              </a:spcAft>
              <a:buClr>
                <a:srgbClr val="8CB1CF">
                  <a:lumMod val="75000"/>
                </a:srgbClr>
              </a:buClr>
              <a:buSzPct val="120000"/>
              <a:buFont typeface="Arial" pitchFamily="34" charset="0"/>
              <a:buChar char="•"/>
            </a:pPr>
            <a:r>
              <a:rPr lang="en-US" sz="1500" dirty="0">
                <a:solidFill>
                  <a:srgbClr val="000000"/>
                </a:solidFill>
              </a:rPr>
              <a:t>Ask to look at your mentor’s CV and have him/her walk you through it.</a:t>
            </a:r>
          </a:p>
          <a:p>
            <a:pPr marL="273050" indent="-273050">
              <a:spcBef>
                <a:spcPts val="300"/>
              </a:spcBef>
              <a:spcAft>
                <a:spcPts val="300"/>
              </a:spcAft>
              <a:buClr>
                <a:srgbClr val="8CB1CF">
                  <a:lumMod val="75000"/>
                </a:srgbClr>
              </a:buClr>
              <a:buSzPct val="120000"/>
              <a:buFont typeface="Arial" pitchFamily="34" charset="0"/>
              <a:buChar char="•"/>
            </a:pPr>
            <a:r>
              <a:rPr lang="en-US" sz="1500" dirty="0">
                <a:solidFill>
                  <a:srgbClr val="000000"/>
                </a:solidFill>
              </a:rPr>
              <a:t>Offer to tell your career story in some detail.  How did you start your career?  What changes did you make along the way?  Include high and low points and how these learning experiences helped you.</a:t>
            </a:r>
          </a:p>
          <a:p>
            <a:pPr indent="288000">
              <a:spcBef>
                <a:spcPts val="300"/>
              </a:spcBef>
              <a:spcAft>
                <a:spcPts val="300"/>
              </a:spcAft>
              <a:buClr>
                <a:srgbClr val="8CB1CF">
                  <a:lumMod val="75000"/>
                </a:srgbClr>
              </a:buClr>
              <a:buSzPct val="120000"/>
              <a:buFont typeface="Arial" pitchFamily="34" charset="0"/>
              <a:buChar char="•"/>
            </a:pPr>
            <a:endParaRPr lang="en-US" sz="1500" dirty="0">
              <a:solidFill>
                <a:srgbClr val="000000"/>
              </a:solidFill>
            </a:endParaRPr>
          </a:p>
        </p:txBody>
      </p:sp>
    </p:spTree>
    <p:extLst>
      <p:ext uri="{BB962C8B-B14F-4D97-AF65-F5344CB8AC3E}">
        <p14:creationId xmlns:p14="http://schemas.microsoft.com/office/powerpoint/2010/main" val="699634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BC57608-5D2C-5347-965A-F7A85500462B}"/>
              </a:ext>
            </a:extLst>
          </p:cNvPr>
          <p:cNvPicPr>
            <a:picLocks noChangeAspect="1"/>
          </p:cNvPicPr>
          <p:nvPr/>
        </p:nvPicPr>
        <p:blipFill>
          <a:blip r:embed="rId2"/>
          <a:stretch>
            <a:fillRect/>
          </a:stretch>
        </p:blipFill>
        <p:spPr>
          <a:xfrm>
            <a:off x="-1" y="6536267"/>
            <a:ext cx="10248979" cy="68057"/>
          </a:xfrm>
          <a:prstGeom prst="rect">
            <a:avLst/>
          </a:prstGeom>
        </p:spPr>
      </p:pic>
      <p:sp>
        <p:nvSpPr>
          <p:cNvPr id="10" name="Rectangle 9">
            <a:extLst>
              <a:ext uri="{FF2B5EF4-FFF2-40B4-BE49-F238E27FC236}">
                <a16:creationId xmlns:a16="http://schemas.microsoft.com/office/drawing/2014/main" id="{A5DC6613-30F3-DD41-8416-2BD658088D40}"/>
              </a:ext>
            </a:extLst>
          </p:cNvPr>
          <p:cNvSpPr/>
          <p:nvPr/>
        </p:nvSpPr>
        <p:spPr>
          <a:xfrm>
            <a:off x="10371809" y="6342641"/>
            <a:ext cx="163095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www.amref.org</a:t>
            </a:r>
          </a:p>
        </p:txBody>
      </p:sp>
      <p:pic>
        <p:nvPicPr>
          <p:cNvPr id="12" name="Picture 11">
            <a:extLst>
              <a:ext uri="{FF2B5EF4-FFF2-40B4-BE49-F238E27FC236}">
                <a16:creationId xmlns:a16="http://schemas.microsoft.com/office/drawing/2014/main" id="{4B7F47CA-00C3-B54F-A283-BFFF63378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8126" y="220550"/>
            <a:ext cx="1234642" cy="872461"/>
          </a:xfrm>
          <a:prstGeom prst="rect">
            <a:avLst/>
          </a:prstGeom>
        </p:spPr>
      </p:pic>
      <p:sp>
        <p:nvSpPr>
          <p:cNvPr id="5" name="TextBox 4">
            <a:extLst>
              <a:ext uri="{FF2B5EF4-FFF2-40B4-BE49-F238E27FC236}">
                <a16:creationId xmlns:a16="http://schemas.microsoft.com/office/drawing/2014/main" id="{0E1EA5B8-7B24-4CD9-9A26-3A8E8A223B6A}"/>
              </a:ext>
            </a:extLst>
          </p:cNvPr>
          <p:cNvSpPr txBox="1"/>
          <p:nvPr/>
        </p:nvSpPr>
        <p:spPr>
          <a:xfrm>
            <a:off x="509451" y="138303"/>
            <a:ext cx="1037681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FF0000"/>
                </a:solidFill>
                <a:latin typeface="Calibri" panose="020F0502020204030204"/>
                <a:ea typeface="+mn-lt"/>
                <a:cs typeface="Calibri" panose="020F0502020204030204"/>
              </a:rPr>
              <a:t>Foster effective Relationship   </a:t>
            </a:r>
            <a:endParaRPr kumimoji="0" lang="en-US" sz="2800" b="1" i="0" u="none" strike="noStrike" kern="1200" cap="none" spc="0" normalizeH="0" baseline="0" noProof="0" dirty="0">
              <a:ln>
                <a:noFill/>
              </a:ln>
              <a:solidFill>
                <a:srgbClr val="FF0000"/>
              </a:solidFill>
              <a:effectLst/>
              <a:uLnTx/>
              <a:uFillTx/>
              <a:latin typeface="Calibri" panose="020F0502020204030204"/>
              <a:ea typeface="+mn-lt"/>
              <a:cs typeface="Calibri" panose="020F0502020204030204"/>
            </a:endParaRPr>
          </a:p>
        </p:txBody>
      </p:sp>
      <p:sp>
        <p:nvSpPr>
          <p:cNvPr id="7" name="Content Placeholder 6"/>
          <p:cNvSpPr>
            <a:spLocks noGrp="1"/>
          </p:cNvSpPr>
          <p:nvPr>
            <p:ph idx="1"/>
          </p:nvPr>
        </p:nvSpPr>
        <p:spPr>
          <a:xfrm>
            <a:off x="178145" y="714355"/>
            <a:ext cx="10946675" cy="840230"/>
          </a:xfrm>
          <a:prstGeom prst="rect">
            <a:avLst/>
          </a:prstGeom>
        </p:spPr>
        <p:txBody>
          <a:bodyPr wrap="square">
            <a:spAutoFit/>
          </a:bodyPr>
          <a:lstStyle/>
          <a:p>
            <a:pPr algn="just"/>
            <a:r>
              <a:rPr lang="en-US" altLang="zh-CN" sz="1800" dirty="0">
                <a:latin typeface="Futura Bk"/>
              </a:rPr>
              <a:t>Giving priority to your meetings with your mentor throughout the relationship is critical in order for you both to benefit fully from the relationship.  Ensure a productive, successful relationship by following the below  7 critical success factors.  </a:t>
            </a:r>
          </a:p>
        </p:txBody>
      </p:sp>
      <p:sp>
        <p:nvSpPr>
          <p:cNvPr id="13" name="Rectangle 4">
            <a:extLst>
              <a:ext uri="{FF2B5EF4-FFF2-40B4-BE49-F238E27FC236}">
                <a16:creationId xmlns:a16="http://schemas.microsoft.com/office/drawing/2014/main" id="{08CA787A-E9DA-46AF-BBFE-349117349C56}"/>
              </a:ext>
            </a:extLst>
          </p:cNvPr>
          <p:cNvSpPr>
            <a:spLocks noChangeArrowheads="1"/>
          </p:cNvSpPr>
          <p:nvPr/>
        </p:nvSpPr>
        <p:spPr bwMode="gray">
          <a:xfrm>
            <a:off x="1441803" y="1665598"/>
            <a:ext cx="8930006" cy="4104456"/>
          </a:xfrm>
          <a:prstGeom prst="rect">
            <a:avLst/>
          </a:prstGeom>
          <a:gradFill rotWithShape="1">
            <a:gsLst>
              <a:gs pos="0">
                <a:srgbClr val="F0F0F0"/>
              </a:gs>
              <a:gs pos="100000">
                <a:srgbClr val="FFFFFF"/>
              </a:gs>
            </a:gsLst>
            <a:lin ang="5400000" scaled="1"/>
          </a:gradFill>
          <a:ln w="19050">
            <a:solidFill>
              <a:srgbClr val="EAEAEA"/>
            </a:solidFill>
            <a:miter lim="800000"/>
            <a:headEnd/>
            <a:tailEnd/>
          </a:ln>
          <a:effectLst>
            <a:outerShdw dist="53882" dir="2700000" algn="ctr" rotWithShape="0">
              <a:srgbClr val="B2B2B2"/>
            </a:outerShdw>
          </a:effectLst>
        </p:spPr>
        <p:txBody>
          <a:bodyPr lIns="108000" tIns="36000" rIns="72000" bIns="36000" anchor="ctr"/>
          <a:lstStyle/>
          <a:p>
            <a:pPr marL="273050" indent="-273050">
              <a:spcBef>
                <a:spcPts val="300"/>
              </a:spcBef>
              <a:spcAft>
                <a:spcPts val="300"/>
              </a:spcAft>
              <a:buClr>
                <a:srgbClr val="8CB1CF">
                  <a:lumMod val="75000"/>
                </a:srgbClr>
              </a:buClr>
              <a:buSzPct val="120000"/>
              <a:buFont typeface="+mj-lt"/>
              <a:buAutoNum type="arabicPeriod"/>
            </a:pPr>
            <a:endParaRPr lang="en-US" sz="1500" dirty="0">
              <a:solidFill>
                <a:srgbClr val="000000"/>
              </a:solidFill>
            </a:endParaRPr>
          </a:p>
          <a:p>
            <a:pPr marL="273050" indent="-273050">
              <a:spcBef>
                <a:spcPts val="300"/>
              </a:spcBef>
              <a:spcAft>
                <a:spcPts val="300"/>
              </a:spcAft>
              <a:buClr>
                <a:srgbClr val="8CB1CF">
                  <a:lumMod val="75000"/>
                </a:srgbClr>
              </a:buClr>
              <a:buSzPct val="120000"/>
              <a:buFont typeface="+mj-lt"/>
              <a:buAutoNum type="arabicPeriod"/>
            </a:pPr>
            <a:r>
              <a:rPr lang="en-US" sz="1500" dirty="0">
                <a:solidFill>
                  <a:srgbClr val="000000"/>
                </a:solidFill>
              </a:rPr>
              <a:t>Mentee shares information so that Mentor has good understanding of his/her past and present context</a:t>
            </a:r>
          </a:p>
          <a:p>
            <a:pPr indent="288000">
              <a:spcBef>
                <a:spcPts val="300"/>
              </a:spcBef>
              <a:spcAft>
                <a:spcPts val="300"/>
              </a:spcAft>
              <a:buClr>
                <a:srgbClr val="8CB1CF">
                  <a:lumMod val="75000"/>
                </a:srgbClr>
              </a:buClr>
              <a:buSzPct val="120000"/>
              <a:buFont typeface="+mj-lt"/>
              <a:buAutoNum type="arabicPeriod"/>
            </a:pPr>
            <a:endParaRPr lang="en-US" sz="1500" dirty="0">
              <a:solidFill>
                <a:srgbClr val="000000"/>
              </a:solidFill>
            </a:endParaRPr>
          </a:p>
          <a:p>
            <a:pPr indent="288000">
              <a:spcBef>
                <a:spcPts val="300"/>
              </a:spcBef>
              <a:spcAft>
                <a:spcPts val="300"/>
              </a:spcAft>
              <a:buClr>
                <a:srgbClr val="8CB1CF">
                  <a:lumMod val="75000"/>
                </a:srgbClr>
              </a:buClr>
              <a:buSzPct val="120000"/>
              <a:buFont typeface="+mj-lt"/>
              <a:buAutoNum type="arabicPeriod"/>
            </a:pPr>
            <a:r>
              <a:rPr lang="en-US" sz="1500" dirty="0">
                <a:solidFill>
                  <a:srgbClr val="000000"/>
                </a:solidFill>
              </a:rPr>
              <a:t> Expectations from Mentor and Mentee are clear and checked out on a regular basis</a:t>
            </a:r>
          </a:p>
          <a:p>
            <a:pPr indent="288000">
              <a:spcBef>
                <a:spcPts val="300"/>
              </a:spcBef>
              <a:spcAft>
                <a:spcPts val="300"/>
              </a:spcAft>
              <a:buClr>
                <a:srgbClr val="8CB1CF">
                  <a:lumMod val="75000"/>
                </a:srgbClr>
              </a:buClr>
              <a:buSzPct val="120000"/>
              <a:buFont typeface="+mj-lt"/>
              <a:buAutoNum type="arabicPeriod"/>
            </a:pPr>
            <a:endParaRPr lang="en-US" sz="1500" dirty="0">
              <a:solidFill>
                <a:srgbClr val="000000"/>
              </a:solidFill>
            </a:endParaRPr>
          </a:p>
          <a:p>
            <a:pPr indent="288000">
              <a:spcBef>
                <a:spcPts val="300"/>
              </a:spcBef>
              <a:spcAft>
                <a:spcPts val="300"/>
              </a:spcAft>
              <a:buClr>
                <a:srgbClr val="8CB1CF">
                  <a:lumMod val="75000"/>
                </a:srgbClr>
              </a:buClr>
              <a:buSzPct val="120000"/>
              <a:buFont typeface="+mj-lt"/>
              <a:buAutoNum type="arabicPeriod"/>
            </a:pPr>
            <a:r>
              <a:rPr lang="en-US" sz="1500" dirty="0">
                <a:solidFill>
                  <a:srgbClr val="000000"/>
                </a:solidFill>
              </a:rPr>
              <a:t> Importance of first meeting…and planning for success</a:t>
            </a:r>
          </a:p>
          <a:p>
            <a:pPr indent="288000">
              <a:spcBef>
                <a:spcPts val="300"/>
              </a:spcBef>
              <a:spcAft>
                <a:spcPts val="300"/>
              </a:spcAft>
              <a:buClr>
                <a:srgbClr val="8CB1CF">
                  <a:lumMod val="75000"/>
                </a:srgbClr>
              </a:buClr>
              <a:buSzPct val="120000"/>
              <a:buFont typeface="+mj-lt"/>
              <a:buAutoNum type="arabicPeriod"/>
            </a:pPr>
            <a:endParaRPr lang="en-US" sz="1500" dirty="0">
              <a:solidFill>
                <a:srgbClr val="000000"/>
              </a:solidFill>
            </a:endParaRPr>
          </a:p>
          <a:p>
            <a:pPr indent="288000">
              <a:spcBef>
                <a:spcPts val="300"/>
              </a:spcBef>
              <a:spcAft>
                <a:spcPts val="300"/>
              </a:spcAft>
              <a:buClr>
                <a:srgbClr val="8CB1CF">
                  <a:lumMod val="75000"/>
                </a:srgbClr>
              </a:buClr>
              <a:buSzPct val="120000"/>
              <a:buFont typeface="+mj-lt"/>
              <a:buAutoNum type="arabicPeriod"/>
            </a:pPr>
            <a:r>
              <a:rPr lang="en-US" sz="1500" dirty="0">
                <a:solidFill>
                  <a:srgbClr val="000000"/>
                </a:solidFill>
              </a:rPr>
              <a:t> Understanding the boundaries so not to impinge on line manager role</a:t>
            </a:r>
          </a:p>
          <a:p>
            <a:pPr indent="288000">
              <a:spcBef>
                <a:spcPts val="300"/>
              </a:spcBef>
              <a:spcAft>
                <a:spcPts val="300"/>
              </a:spcAft>
              <a:buClr>
                <a:srgbClr val="8CB1CF">
                  <a:lumMod val="75000"/>
                </a:srgbClr>
              </a:buClr>
              <a:buSzPct val="120000"/>
              <a:buFont typeface="+mj-lt"/>
              <a:buAutoNum type="arabicPeriod"/>
            </a:pPr>
            <a:endParaRPr lang="en-US" sz="1500" dirty="0">
              <a:solidFill>
                <a:srgbClr val="000000"/>
              </a:solidFill>
            </a:endParaRPr>
          </a:p>
          <a:p>
            <a:pPr indent="288000">
              <a:spcBef>
                <a:spcPts val="300"/>
              </a:spcBef>
              <a:spcAft>
                <a:spcPts val="300"/>
              </a:spcAft>
              <a:buClr>
                <a:srgbClr val="8CB1CF">
                  <a:lumMod val="75000"/>
                </a:srgbClr>
              </a:buClr>
              <a:buSzPct val="120000"/>
              <a:buFont typeface="+mj-lt"/>
              <a:buAutoNum type="arabicPeriod"/>
            </a:pPr>
            <a:r>
              <a:rPr lang="en-US" sz="1500" dirty="0">
                <a:solidFill>
                  <a:srgbClr val="000000"/>
                </a:solidFill>
              </a:rPr>
              <a:t> Both parties are skilful especially in feedback to each other</a:t>
            </a:r>
          </a:p>
          <a:p>
            <a:pPr indent="288000">
              <a:spcBef>
                <a:spcPts val="300"/>
              </a:spcBef>
              <a:spcAft>
                <a:spcPts val="300"/>
              </a:spcAft>
              <a:buClr>
                <a:srgbClr val="8CB1CF">
                  <a:lumMod val="75000"/>
                </a:srgbClr>
              </a:buClr>
              <a:buSzPct val="120000"/>
              <a:buFont typeface="+mj-lt"/>
              <a:buAutoNum type="arabicPeriod"/>
            </a:pPr>
            <a:endParaRPr lang="en-US" sz="1500" dirty="0">
              <a:solidFill>
                <a:srgbClr val="000000"/>
              </a:solidFill>
            </a:endParaRPr>
          </a:p>
          <a:p>
            <a:pPr indent="288000">
              <a:spcBef>
                <a:spcPts val="300"/>
              </a:spcBef>
              <a:spcAft>
                <a:spcPts val="300"/>
              </a:spcAft>
              <a:buClr>
                <a:srgbClr val="8CB1CF">
                  <a:lumMod val="75000"/>
                </a:srgbClr>
              </a:buClr>
              <a:buSzPct val="120000"/>
              <a:buFont typeface="+mj-lt"/>
              <a:buAutoNum type="arabicPeriod"/>
            </a:pPr>
            <a:r>
              <a:rPr lang="en-US" sz="1500" dirty="0">
                <a:solidFill>
                  <a:srgbClr val="000000"/>
                </a:solidFill>
              </a:rPr>
              <a:t> Discussions are concrete and reality checks are frequent</a:t>
            </a:r>
          </a:p>
          <a:p>
            <a:pPr indent="288000">
              <a:spcBef>
                <a:spcPts val="300"/>
              </a:spcBef>
              <a:spcAft>
                <a:spcPts val="300"/>
              </a:spcAft>
              <a:buClr>
                <a:srgbClr val="8CB1CF">
                  <a:lumMod val="75000"/>
                </a:srgbClr>
              </a:buClr>
              <a:buSzPct val="120000"/>
              <a:buFont typeface="+mj-lt"/>
              <a:buAutoNum type="arabicPeriod"/>
            </a:pPr>
            <a:endParaRPr lang="en-US" sz="1500" dirty="0">
              <a:solidFill>
                <a:srgbClr val="000000"/>
              </a:solidFill>
            </a:endParaRPr>
          </a:p>
          <a:p>
            <a:pPr indent="288000">
              <a:spcBef>
                <a:spcPts val="300"/>
              </a:spcBef>
              <a:spcAft>
                <a:spcPts val="300"/>
              </a:spcAft>
              <a:buClr>
                <a:srgbClr val="8CB1CF">
                  <a:lumMod val="75000"/>
                </a:srgbClr>
              </a:buClr>
              <a:buSzPct val="120000"/>
              <a:buFont typeface="+mj-lt"/>
              <a:buAutoNum type="arabicPeriod"/>
            </a:pPr>
            <a:r>
              <a:rPr lang="en-US" sz="1500" dirty="0">
                <a:solidFill>
                  <a:srgbClr val="000000"/>
                </a:solidFill>
              </a:rPr>
              <a:t> Confidentiality, trust and mutual respect</a:t>
            </a:r>
          </a:p>
          <a:p>
            <a:pPr indent="288000">
              <a:spcBef>
                <a:spcPts val="300"/>
              </a:spcBef>
              <a:spcAft>
                <a:spcPts val="300"/>
              </a:spcAft>
              <a:buClr>
                <a:srgbClr val="8CB1CF">
                  <a:lumMod val="75000"/>
                </a:srgbClr>
              </a:buClr>
              <a:buSzPct val="120000"/>
            </a:pPr>
            <a:endParaRPr lang="en-US" sz="1500" dirty="0">
              <a:solidFill>
                <a:srgbClr val="000000"/>
              </a:solidFill>
            </a:endParaRPr>
          </a:p>
        </p:txBody>
      </p:sp>
    </p:spTree>
    <p:extLst>
      <p:ext uri="{BB962C8B-B14F-4D97-AF65-F5344CB8AC3E}">
        <p14:creationId xmlns:p14="http://schemas.microsoft.com/office/powerpoint/2010/main" val="1979800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1FA8C60-8A70-804B-8F34-D21E651329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45663" y="146027"/>
            <a:ext cx="1310997" cy="926417"/>
          </a:xfrm>
          <a:prstGeom prst="rect">
            <a:avLst/>
          </a:prstGeom>
        </p:spPr>
      </p:pic>
      <p:sp>
        <p:nvSpPr>
          <p:cNvPr id="10" name="Rectangle 9">
            <a:extLst>
              <a:ext uri="{FF2B5EF4-FFF2-40B4-BE49-F238E27FC236}">
                <a16:creationId xmlns:a16="http://schemas.microsoft.com/office/drawing/2014/main" id="{A5DC6613-30F3-DD41-8416-2BD658088D40}"/>
              </a:ext>
            </a:extLst>
          </p:cNvPr>
          <p:cNvSpPr/>
          <p:nvPr/>
        </p:nvSpPr>
        <p:spPr>
          <a:xfrm>
            <a:off x="10448153" y="6373419"/>
            <a:ext cx="1608507"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www.amref.org</a:t>
            </a:r>
          </a:p>
        </p:txBody>
      </p:sp>
      <p:sp>
        <p:nvSpPr>
          <p:cNvPr id="5" name="TextBox 4">
            <a:extLst>
              <a:ext uri="{FF2B5EF4-FFF2-40B4-BE49-F238E27FC236}">
                <a16:creationId xmlns:a16="http://schemas.microsoft.com/office/drawing/2014/main" id="{EEA27252-A621-3646-A099-01CFFECEE2BA}"/>
              </a:ext>
            </a:extLst>
          </p:cNvPr>
          <p:cNvSpPr txBox="1"/>
          <p:nvPr/>
        </p:nvSpPr>
        <p:spPr>
          <a:xfrm>
            <a:off x="3180522" y="2767901"/>
            <a:ext cx="679836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000" b="1" dirty="0" smtClean="0">
                <a:solidFill>
                  <a:srgbClr val="DC1312"/>
                </a:solidFill>
                <a:latin typeface="Calibri" panose="020F0502020204030204" pitchFamily="34" charset="0"/>
                <a:cs typeface="Calibri" panose="020F0502020204030204" pitchFamily="34" charset="0"/>
              </a:rPr>
              <a:t>Evaluate The Relationship</a:t>
            </a:r>
            <a:endParaRPr kumimoji="0" lang="aa-ET" sz="4000" b="1" i="0" u="none" strike="noStrike" kern="1200" cap="none" spc="0" normalizeH="0" baseline="0" noProof="0" dirty="0">
              <a:ln>
                <a:noFill/>
              </a:ln>
              <a:solidFill>
                <a:srgbClr val="DC1312"/>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269118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BC57608-5D2C-5347-965A-F7A85500462B}"/>
              </a:ext>
            </a:extLst>
          </p:cNvPr>
          <p:cNvPicPr>
            <a:picLocks noChangeAspect="1"/>
          </p:cNvPicPr>
          <p:nvPr/>
        </p:nvPicPr>
        <p:blipFill>
          <a:blip r:embed="rId2"/>
          <a:stretch>
            <a:fillRect/>
          </a:stretch>
        </p:blipFill>
        <p:spPr>
          <a:xfrm>
            <a:off x="-1" y="6536267"/>
            <a:ext cx="10248979" cy="68057"/>
          </a:xfrm>
          <a:prstGeom prst="rect">
            <a:avLst/>
          </a:prstGeom>
        </p:spPr>
      </p:pic>
      <p:sp>
        <p:nvSpPr>
          <p:cNvPr id="10" name="Rectangle 9">
            <a:extLst>
              <a:ext uri="{FF2B5EF4-FFF2-40B4-BE49-F238E27FC236}">
                <a16:creationId xmlns:a16="http://schemas.microsoft.com/office/drawing/2014/main" id="{A5DC6613-30F3-DD41-8416-2BD658088D40}"/>
              </a:ext>
            </a:extLst>
          </p:cNvPr>
          <p:cNvSpPr/>
          <p:nvPr/>
        </p:nvSpPr>
        <p:spPr>
          <a:xfrm>
            <a:off x="10371809" y="6342641"/>
            <a:ext cx="163095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www.amref.org</a:t>
            </a:r>
          </a:p>
        </p:txBody>
      </p:sp>
      <p:pic>
        <p:nvPicPr>
          <p:cNvPr id="12" name="Picture 11">
            <a:extLst>
              <a:ext uri="{FF2B5EF4-FFF2-40B4-BE49-F238E27FC236}">
                <a16:creationId xmlns:a16="http://schemas.microsoft.com/office/drawing/2014/main" id="{4B7F47CA-00C3-B54F-A283-BFFF63378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8126" y="220550"/>
            <a:ext cx="1234642" cy="872461"/>
          </a:xfrm>
          <a:prstGeom prst="rect">
            <a:avLst/>
          </a:prstGeom>
        </p:spPr>
      </p:pic>
      <p:sp>
        <p:nvSpPr>
          <p:cNvPr id="5" name="TextBox 4">
            <a:extLst>
              <a:ext uri="{FF2B5EF4-FFF2-40B4-BE49-F238E27FC236}">
                <a16:creationId xmlns:a16="http://schemas.microsoft.com/office/drawing/2014/main" id="{0E1EA5B8-7B24-4CD9-9A26-3A8E8A223B6A}"/>
              </a:ext>
            </a:extLst>
          </p:cNvPr>
          <p:cNvSpPr txBox="1"/>
          <p:nvPr/>
        </p:nvSpPr>
        <p:spPr>
          <a:xfrm>
            <a:off x="509451" y="98547"/>
            <a:ext cx="1037681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FF0000"/>
                </a:solidFill>
                <a:latin typeface="Calibri" panose="020F0502020204030204"/>
                <a:ea typeface="+mn-lt"/>
                <a:cs typeface="Calibri" panose="020F0502020204030204"/>
              </a:rPr>
              <a:t>Assess the relationship’s success   </a:t>
            </a:r>
            <a:endParaRPr kumimoji="0" lang="en-US" sz="2800" b="1" i="0" u="none" strike="noStrike" kern="1200" cap="none" spc="0" normalizeH="0" baseline="0" noProof="0" dirty="0">
              <a:ln>
                <a:noFill/>
              </a:ln>
              <a:solidFill>
                <a:srgbClr val="FF0000"/>
              </a:solidFill>
              <a:effectLst/>
              <a:uLnTx/>
              <a:uFillTx/>
              <a:latin typeface="Calibri" panose="020F0502020204030204"/>
              <a:ea typeface="+mn-lt"/>
              <a:cs typeface="Calibri" panose="020F0502020204030204"/>
            </a:endParaRPr>
          </a:p>
        </p:txBody>
      </p:sp>
      <p:sp>
        <p:nvSpPr>
          <p:cNvPr id="7" name="Content Placeholder 6"/>
          <p:cNvSpPr>
            <a:spLocks noGrp="1"/>
          </p:cNvSpPr>
          <p:nvPr>
            <p:ph idx="1"/>
          </p:nvPr>
        </p:nvSpPr>
        <p:spPr>
          <a:xfrm>
            <a:off x="179462" y="974274"/>
            <a:ext cx="10946675" cy="840230"/>
          </a:xfrm>
          <a:prstGeom prst="rect">
            <a:avLst/>
          </a:prstGeom>
        </p:spPr>
        <p:txBody>
          <a:bodyPr wrap="square">
            <a:spAutoFit/>
          </a:bodyPr>
          <a:lstStyle/>
          <a:p>
            <a:pPr algn="just">
              <a:defRPr/>
            </a:pPr>
            <a:r>
              <a:rPr lang="en-US" altLang="zh-CN" sz="1800" dirty="0">
                <a:latin typeface="Futura Bk"/>
              </a:rPr>
              <a:t>To ensure that the mentoring relationship remains beneficial to both you and your mentor, consider the questions below to facilitate a conversation every four to six months regarding the effectiveness of the relationship: </a:t>
            </a:r>
            <a:endParaRPr lang="en-US" altLang="zh-CN" sz="1800" baseline="30000" dirty="0">
              <a:latin typeface="Futura Bk"/>
            </a:endParaRPr>
          </a:p>
        </p:txBody>
      </p:sp>
      <p:graphicFrame>
        <p:nvGraphicFramePr>
          <p:cNvPr id="8" name="Group 343">
            <a:extLst>
              <a:ext uri="{FF2B5EF4-FFF2-40B4-BE49-F238E27FC236}">
                <a16:creationId xmlns:a16="http://schemas.microsoft.com/office/drawing/2014/main" id="{D7DACE8A-8590-4C89-8E10-DF9471BC8FC3}"/>
              </a:ext>
            </a:extLst>
          </p:cNvPr>
          <p:cNvGraphicFramePr>
            <a:graphicFrameLocks noGrp="1"/>
          </p:cNvGraphicFramePr>
          <p:nvPr>
            <p:extLst>
              <p:ext uri="{D42A27DB-BD31-4B8C-83A1-F6EECF244321}">
                <p14:modId xmlns:p14="http://schemas.microsoft.com/office/powerpoint/2010/main" val="697939128"/>
              </p:ext>
            </p:extLst>
          </p:nvPr>
        </p:nvGraphicFramePr>
        <p:xfrm>
          <a:off x="509451" y="2098237"/>
          <a:ext cx="10615369" cy="3312839"/>
        </p:xfrm>
        <a:graphic>
          <a:graphicData uri="http://schemas.openxmlformats.org/drawingml/2006/table">
            <a:tbl>
              <a:tblPr>
                <a:tableStyleId>{5DA37D80-6434-44D0-A028-1B22A696006F}</a:tableStyleId>
              </a:tblPr>
              <a:tblGrid>
                <a:gridCol w="10615369">
                  <a:extLst>
                    <a:ext uri="{9D8B030D-6E8A-4147-A177-3AD203B41FA5}">
                      <a16:colId xmlns:a16="http://schemas.microsoft.com/office/drawing/2014/main" val="20000"/>
                    </a:ext>
                  </a:extLst>
                </a:gridCol>
              </a:tblGrid>
              <a:tr h="249455">
                <a:tc>
                  <a:txBody>
                    <a:bodyPr/>
                    <a:lstStyle>
                      <a:defPPr>
                        <a:defRPr lang="fr-FR"/>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2813" rtl="0" eaLnBrk="1" fontAlgn="base" latinLnBrk="0" hangingPunct="1">
                        <a:lnSpc>
                          <a:spcPct val="100000"/>
                        </a:lnSpc>
                        <a:spcBef>
                          <a:spcPct val="0"/>
                        </a:spcBef>
                        <a:spcAft>
                          <a:spcPct val="0"/>
                        </a:spcAft>
                        <a:buClrTx/>
                        <a:buSzPct val="120000"/>
                        <a:buFontTx/>
                        <a:buNone/>
                        <a:tabLst/>
                        <a:defRPr/>
                      </a:pPr>
                      <a:r>
                        <a:rPr kumimoji="0" lang="en-US" sz="1800" b="1" u="none" strike="noStrike" kern="1200" cap="none" normalizeH="0" baseline="0" dirty="0">
                          <a:ln>
                            <a:noFill/>
                          </a:ln>
                          <a:solidFill>
                            <a:schemeClr val="bg1"/>
                          </a:solidFill>
                          <a:effectLst/>
                        </a:rPr>
                        <a:t>Questions to Consider</a:t>
                      </a:r>
                      <a:endParaRPr kumimoji="0" lang="en-US" sz="1800" b="1" i="0" u="none" strike="noStrike" kern="1200" cap="none" normalizeH="0" baseline="0" dirty="0">
                        <a:ln>
                          <a:noFill/>
                        </a:ln>
                        <a:solidFill>
                          <a:schemeClr val="bg1"/>
                        </a:solidFill>
                        <a:effectLst/>
                        <a:latin typeface="Arial Narrow" pitchFamily="34" charset="0"/>
                        <a:ea typeface="+mn-ea"/>
                        <a:cs typeface="+mn-cs"/>
                      </a:endParaRPr>
                    </a:p>
                  </a:txBody>
                  <a:tcPr marL="18288" marR="18288" marT="18288" marB="18288" anchor="ctr" horzOverflow="overflow">
                    <a:solidFill>
                      <a:srgbClr val="FF0000"/>
                    </a:solidFill>
                  </a:tcPr>
                </a:tc>
                <a:extLst>
                  <a:ext uri="{0D108BD9-81ED-4DB2-BD59-A6C34878D82A}">
                    <a16:rowId xmlns:a16="http://schemas.microsoft.com/office/drawing/2014/main" val="10000"/>
                  </a:ext>
                </a:extLst>
              </a:tr>
              <a:tr h="3001943">
                <a:tc>
                  <a:txBody>
                    <a:bodyPr/>
                    <a:lstStyle>
                      <a:defPPr>
                        <a:defRPr lang="fr-FR"/>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marR="0" lvl="2" indent="0" algn="l" defTabSz="914400" rtl="0" eaLnBrk="1" fontAlgn="base" latinLnBrk="0" hangingPunct="1">
                        <a:lnSpc>
                          <a:spcPct val="100000"/>
                        </a:lnSpc>
                        <a:spcBef>
                          <a:spcPts val="0"/>
                        </a:spcBef>
                        <a:spcAft>
                          <a:spcPts val="600"/>
                        </a:spcAft>
                        <a:buClr>
                          <a:schemeClr val="accent6">
                            <a:lumMod val="75000"/>
                          </a:schemeClr>
                        </a:buClr>
                        <a:buSzPct val="120000"/>
                        <a:buFont typeface="Arial" pitchFamily="34" charset="0"/>
                        <a:buNone/>
                        <a:tabLst/>
                      </a:pPr>
                      <a:endParaRPr lang="en-US" sz="600" kern="1200" dirty="0">
                        <a:solidFill>
                          <a:schemeClr val="tx1"/>
                        </a:solidFill>
                      </a:endParaRPr>
                    </a:p>
                    <a:p>
                      <a:pPr marL="457200" marR="0" lvl="2" indent="-228600" algn="l" defTabSz="914400" rtl="0" eaLnBrk="1" fontAlgn="base" latinLnBrk="0" hangingPunct="1">
                        <a:lnSpc>
                          <a:spcPct val="100000"/>
                        </a:lnSpc>
                        <a:spcBef>
                          <a:spcPts val="0"/>
                        </a:spcBef>
                        <a:spcAft>
                          <a:spcPts val="600"/>
                        </a:spcAft>
                        <a:buClr>
                          <a:schemeClr val="accent6">
                            <a:lumMod val="75000"/>
                          </a:schemeClr>
                        </a:buClr>
                        <a:buSzPct val="120000"/>
                        <a:buFont typeface="Arial" pitchFamily="34" charset="0"/>
                        <a:buChar char="•"/>
                        <a:tabLst/>
                      </a:pPr>
                      <a:r>
                        <a:rPr lang="en-US" sz="1600" kern="1200" dirty="0">
                          <a:solidFill>
                            <a:schemeClr val="tx1"/>
                          </a:solidFill>
                          <a:latin typeface="+mn-lt"/>
                        </a:rPr>
                        <a:t>Are we meeting with the appropriate frequency and for the right length of time</a:t>
                      </a:r>
                      <a:r>
                        <a:rPr lang="en-US" sz="1600" kern="1200" dirty="0" smtClean="0">
                          <a:solidFill>
                            <a:schemeClr val="tx1"/>
                          </a:solidFill>
                          <a:latin typeface="+mn-lt"/>
                        </a:rPr>
                        <a:t>?</a:t>
                      </a:r>
                      <a:endParaRPr lang="en-US" sz="1600" kern="1200" dirty="0">
                        <a:solidFill>
                          <a:schemeClr val="tx1"/>
                        </a:solidFill>
                        <a:latin typeface="+mn-lt"/>
                      </a:endParaRPr>
                    </a:p>
                    <a:p>
                      <a:pPr marL="457200" marR="0" lvl="2" indent="-228600" algn="l" defTabSz="914400" rtl="0" eaLnBrk="1" fontAlgn="base" latinLnBrk="0" hangingPunct="1">
                        <a:lnSpc>
                          <a:spcPct val="100000"/>
                        </a:lnSpc>
                        <a:spcBef>
                          <a:spcPts val="0"/>
                        </a:spcBef>
                        <a:spcAft>
                          <a:spcPts val="600"/>
                        </a:spcAft>
                        <a:buClr>
                          <a:schemeClr val="accent6">
                            <a:lumMod val="75000"/>
                          </a:schemeClr>
                        </a:buClr>
                        <a:buSzPct val="120000"/>
                        <a:buFont typeface="Arial" pitchFamily="34" charset="0"/>
                        <a:buChar char="•"/>
                        <a:tabLst/>
                        <a:defRPr/>
                      </a:pPr>
                      <a:r>
                        <a:rPr kumimoji="0" lang="en-US" sz="1600" b="0" u="none" strike="noStrike" cap="none" normalizeH="0" baseline="0" dirty="0">
                          <a:ln>
                            <a:noFill/>
                          </a:ln>
                          <a:solidFill>
                            <a:schemeClr val="tx1"/>
                          </a:solidFill>
                          <a:effectLst/>
                          <a:latin typeface="+mn-lt"/>
                        </a:rPr>
                        <a:t>Is my Mentor following-up on our action items coming out of each meeting?  Am I doing a good job following-up </a:t>
                      </a:r>
                    </a:p>
                    <a:p>
                      <a:pPr marL="457200" marR="0" lvl="2" indent="-228600" algn="l" defTabSz="914400" rtl="0" eaLnBrk="1" fontAlgn="base" latinLnBrk="0" hangingPunct="1">
                        <a:lnSpc>
                          <a:spcPct val="100000"/>
                        </a:lnSpc>
                        <a:spcBef>
                          <a:spcPts val="0"/>
                        </a:spcBef>
                        <a:spcAft>
                          <a:spcPts val="600"/>
                        </a:spcAft>
                        <a:buClr>
                          <a:schemeClr val="accent6">
                            <a:lumMod val="75000"/>
                          </a:schemeClr>
                        </a:buClr>
                        <a:buSzPct val="120000"/>
                        <a:buFont typeface="Arial" pitchFamily="34" charset="0"/>
                        <a:buNone/>
                        <a:tabLst/>
                        <a:defRPr/>
                      </a:pPr>
                      <a:r>
                        <a:rPr kumimoji="0" lang="en-US" sz="1600" b="0" u="none" strike="noStrike" cap="none" normalizeH="0" baseline="0" dirty="0">
                          <a:ln>
                            <a:noFill/>
                          </a:ln>
                          <a:solidFill>
                            <a:schemeClr val="tx1"/>
                          </a:solidFill>
                          <a:effectLst/>
                          <a:latin typeface="+mn-lt"/>
                        </a:rPr>
                        <a:t>     on mine</a:t>
                      </a:r>
                      <a:r>
                        <a:rPr kumimoji="0" lang="en-US" sz="1600" b="0" u="none" strike="noStrike" cap="none" normalizeH="0" baseline="0" dirty="0" smtClean="0">
                          <a:ln>
                            <a:noFill/>
                          </a:ln>
                          <a:solidFill>
                            <a:schemeClr val="tx1"/>
                          </a:solidFill>
                          <a:effectLst/>
                          <a:latin typeface="+mn-lt"/>
                        </a:rPr>
                        <a:t>?</a:t>
                      </a:r>
                      <a:endParaRPr kumimoji="0" lang="en-US" sz="1600" b="0" u="none" strike="noStrike" cap="none" normalizeH="0" baseline="0" dirty="0">
                        <a:ln>
                          <a:noFill/>
                        </a:ln>
                        <a:solidFill>
                          <a:schemeClr val="tx1"/>
                        </a:solidFill>
                        <a:effectLst/>
                        <a:latin typeface="+mn-lt"/>
                      </a:endParaRPr>
                    </a:p>
                    <a:p>
                      <a:pPr marL="457200" marR="0" lvl="2" indent="-228600" algn="l" defTabSz="914400" rtl="0" eaLnBrk="1" fontAlgn="base" latinLnBrk="0" hangingPunct="1">
                        <a:lnSpc>
                          <a:spcPct val="100000"/>
                        </a:lnSpc>
                        <a:spcBef>
                          <a:spcPts val="0"/>
                        </a:spcBef>
                        <a:spcAft>
                          <a:spcPts val="600"/>
                        </a:spcAft>
                        <a:buClr>
                          <a:schemeClr val="accent6">
                            <a:lumMod val="75000"/>
                          </a:schemeClr>
                        </a:buClr>
                        <a:buSzPct val="120000"/>
                        <a:buFont typeface="Arial" pitchFamily="34" charset="0"/>
                        <a:buChar char="•"/>
                        <a:tabLst/>
                        <a:defRPr/>
                      </a:pPr>
                      <a:r>
                        <a:rPr kumimoji="0" lang="en-US" sz="1600" b="0" u="none" strike="noStrike" cap="none" normalizeH="0" baseline="0" dirty="0">
                          <a:ln>
                            <a:noFill/>
                          </a:ln>
                          <a:solidFill>
                            <a:schemeClr val="tx1"/>
                          </a:solidFill>
                          <a:effectLst/>
                          <a:latin typeface="+mn-lt"/>
                        </a:rPr>
                        <a:t>Am I learning from this relationship? Is my Mentor also learning</a:t>
                      </a:r>
                      <a:r>
                        <a:rPr kumimoji="0" lang="en-US" sz="1600" b="0" u="none" strike="noStrike" cap="none" normalizeH="0" baseline="0" dirty="0" smtClean="0">
                          <a:ln>
                            <a:noFill/>
                          </a:ln>
                          <a:solidFill>
                            <a:schemeClr val="tx1"/>
                          </a:solidFill>
                          <a:effectLst/>
                          <a:latin typeface="+mn-lt"/>
                        </a:rPr>
                        <a:t>?</a:t>
                      </a:r>
                      <a:endParaRPr kumimoji="0" lang="en-US" sz="1600" b="0" u="none" strike="noStrike" cap="none" normalizeH="0" baseline="0" dirty="0">
                        <a:ln>
                          <a:noFill/>
                        </a:ln>
                        <a:solidFill>
                          <a:schemeClr val="tx1"/>
                        </a:solidFill>
                        <a:effectLst/>
                        <a:latin typeface="+mn-lt"/>
                      </a:endParaRPr>
                    </a:p>
                    <a:p>
                      <a:pPr marL="457200" marR="0" lvl="2" indent="-228600" algn="l" defTabSz="914400" rtl="0" eaLnBrk="1" fontAlgn="base" latinLnBrk="0" hangingPunct="1">
                        <a:lnSpc>
                          <a:spcPct val="100000"/>
                        </a:lnSpc>
                        <a:spcBef>
                          <a:spcPts val="0"/>
                        </a:spcBef>
                        <a:spcAft>
                          <a:spcPts val="600"/>
                        </a:spcAft>
                        <a:buClr>
                          <a:schemeClr val="accent6">
                            <a:lumMod val="75000"/>
                          </a:schemeClr>
                        </a:buClr>
                        <a:buSzPct val="120000"/>
                        <a:buFont typeface="Arial" pitchFamily="34" charset="0"/>
                        <a:buChar char="•"/>
                        <a:tabLst/>
                        <a:defRPr/>
                      </a:pPr>
                      <a:r>
                        <a:rPr kumimoji="0" lang="en-US" sz="1600" b="0" u="none" strike="noStrike" cap="none" normalizeH="0" baseline="0" dirty="0">
                          <a:ln>
                            <a:noFill/>
                          </a:ln>
                          <a:solidFill>
                            <a:schemeClr val="tx1"/>
                          </a:solidFill>
                          <a:effectLst/>
                          <a:latin typeface="+mn-lt"/>
                        </a:rPr>
                        <a:t>What skills am I building as a result of this relationship</a:t>
                      </a:r>
                      <a:r>
                        <a:rPr kumimoji="0" lang="en-US" sz="1600" b="0" u="none" strike="noStrike" cap="none" normalizeH="0" baseline="0" dirty="0" smtClean="0">
                          <a:ln>
                            <a:noFill/>
                          </a:ln>
                          <a:solidFill>
                            <a:schemeClr val="tx1"/>
                          </a:solidFill>
                          <a:effectLst/>
                          <a:latin typeface="+mn-lt"/>
                        </a:rPr>
                        <a:t>?</a:t>
                      </a:r>
                      <a:endParaRPr kumimoji="0" lang="en-US" sz="1600" b="0" u="none" strike="noStrike" cap="none" normalizeH="0" baseline="0" dirty="0">
                        <a:ln>
                          <a:noFill/>
                        </a:ln>
                        <a:solidFill>
                          <a:schemeClr val="tx1"/>
                        </a:solidFill>
                        <a:effectLst/>
                        <a:latin typeface="+mn-lt"/>
                      </a:endParaRPr>
                    </a:p>
                    <a:p>
                      <a:pPr marL="457200" marR="0" lvl="2" indent="-228600" algn="l" defTabSz="914400" rtl="0" eaLnBrk="1" fontAlgn="base" latinLnBrk="0" hangingPunct="1">
                        <a:lnSpc>
                          <a:spcPct val="100000"/>
                        </a:lnSpc>
                        <a:spcBef>
                          <a:spcPts val="0"/>
                        </a:spcBef>
                        <a:spcAft>
                          <a:spcPts val="600"/>
                        </a:spcAft>
                        <a:buClr>
                          <a:schemeClr val="accent6">
                            <a:lumMod val="75000"/>
                          </a:schemeClr>
                        </a:buClr>
                        <a:buSzPct val="120000"/>
                        <a:buFont typeface="Arial" pitchFamily="34" charset="0"/>
                        <a:buChar char="•"/>
                        <a:tabLst/>
                        <a:defRPr/>
                      </a:pPr>
                      <a:r>
                        <a:rPr kumimoji="0" lang="en-US" sz="1600" b="0" u="none" strike="noStrike" cap="none" normalizeH="0" baseline="0" dirty="0">
                          <a:ln>
                            <a:noFill/>
                          </a:ln>
                          <a:solidFill>
                            <a:schemeClr val="tx1"/>
                          </a:solidFill>
                          <a:effectLst/>
                          <a:latin typeface="+mn-lt"/>
                        </a:rPr>
                        <a:t>What could I do differently to get more out of this relationship</a:t>
                      </a:r>
                      <a:r>
                        <a:rPr kumimoji="0" lang="en-US" sz="1600" b="0" u="none" strike="noStrike" cap="none" normalizeH="0" baseline="0" dirty="0" smtClean="0">
                          <a:ln>
                            <a:noFill/>
                          </a:ln>
                          <a:solidFill>
                            <a:schemeClr val="tx1"/>
                          </a:solidFill>
                          <a:effectLst/>
                          <a:latin typeface="+mn-lt"/>
                        </a:rPr>
                        <a:t>?</a:t>
                      </a:r>
                      <a:endParaRPr kumimoji="0" lang="en-US" sz="1600" b="0" u="none" strike="noStrike" cap="none" normalizeH="0" baseline="0" dirty="0">
                        <a:ln>
                          <a:noFill/>
                        </a:ln>
                        <a:solidFill>
                          <a:schemeClr val="tx1"/>
                        </a:solidFill>
                        <a:effectLst/>
                        <a:latin typeface="+mn-lt"/>
                      </a:endParaRPr>
                    </a:p>
                    <a:p>
                      <a:pPr marL="457200" marR="0" lvl="2" indent="-228600" algn="l" defTabSz="914400" rtl="0" eaLnBrk="1" fontAlgn="base" latinLnBrk="0" hangingPunct="1">
                        <a:lnSpc>
                          <a:spcPct val="100000"/>
                        </a:lnSpc>
                        <a:spcBef>
                          <a:spcPts val="0"/>
                        </a:spcBef>
                        <a:spcAft>
                          <a:spcPts val="600"/>
                        </a:spcAft>
                        <a:buClr>
                          <a:schemeClr val="accent6">
                            <a:lumMod val="75000"/>
                          </a:schemeClr>
                        </a:buClr>
                        <a:buSzPct val="120000"/>
                        <a:buFont typeface="Arial" pitchFamily="34" charset="0"/>
                        <a:buChar char="•"/>
                        <a:tabLst/>
                        <a:defRPr/>
                      </a:pPr>
                      <a:r>
                        <a:rPr kumimoji="0" lang="en-US" sz="1600" b="0" u="none" strike="noStrike" cap="none" normalizeH="0" baseline="0" dirty="0">
                          <a:ln>
                            <a:noFill/>
                          </a:ln>
                          <a:solidFill>
                            <a:schemeClr val="tx1"/>
                          </a:solidFill>
                          <a:effectLst/>
                          <a:latin typeface="+mn-lt"/>
                        </a:rPr>
                        <a:t>Am I meeting the goals and objectives we set at the beginning of the relationship</a:t>
                      </a:r>
                      <a:r>
                        <a:rPr kumimoji="0" lang="en-US" sz="1600" b="0" u="none" strike="noStrike" cap="none" normalizeH="0" baseline="0" dirty="0" smtClean="0">
                          <a:ln>
                            <a:noFill/>
                          </a:ln>
                          <a:solidFill>
                            <a:schemeClr val="tx1"/>
                          </a:solidFill>
                          <a:effectLst/>
                          <a:latin typeface="+mn-lt"/>
                        </a:rPr>
                        <a:t>?</a:t>
                      </a:r>
                      <a:endParaRPr kumimoji="0" lang="en-US" sz="1600" b="0" u="none" strike="noStrike" cap="none" normalizeH="0" baseline="0" dirty="0">
                        <a:ln>
                          <a:noFill/>
                        </a:ln>
                        <a:solidFill>
                          <a:schemeClr val="tx1"/>
                        </a:solidFill>
                        <a:effectLst/>
                        <a:latin typeface="+mn-lt"/>
                      </a:endParaRPr>
                    </a:p>
                    <a:p>
                      <a:pPr marL="457200" marR="0" lvl="2" indent="-228600" algn="l" defTabSz="914400" rtl="0" eaLnBrk="1" fontAlgn="base" latinLnBrk="0" hangingPunct="1">
                        <a:lnSpc>
                          <a:spcPct val="100000"/>
                        </a:lnSpc>
                        <a:spcBef>
                          <a:spcPts val="0"/>
                        </a:spcBef>
                        <a:spcAft>
                          <a:spcPts val="600"/>
                        </a:spcAft>
                        <a:buClr>
                          <a:schemeClr val="accent6">
                            <a:lumMod val="75000"/>
                          </a:schemeClr>
                        </a:buClr>
                        <a:buSzPct val="120000"/>
                        <a:buFont typeface="Arial" pitchFamily="34" charset="0"/>
                        <a:buChar char="•"/>
                        <a:tabLst/>
                        <a:defRPr/>
                      </a:pPr>
                      <a:r>
                        <a:rPr kumimoji="0" lang="en-US" sz="1600" b="0" u="none" strike="noStrike" cap="none" normalizeH="0" baseline="0" dirty="0">
                          <a:ln>
                            <a:noFill/>
                          </a:ln>
                          <a:solidFill>
                            <a:schemeClr val="tx1"/>
                          </a:solidFill>
                          <a:effectLst/>
                          <a:latin typeface="+mn-lt"/>
                        </a:rPr>
                        <a:t>Are there any changes we should make to the objectives we set initially?</a:t>
                      </a:r>
                    </a:p>
                    <a:p>
                      <a:pPr marL="457200" marR="0" lvl="2" indent="-228600" algn="l" defTabSz="914400" rtl="0" eaLnBrk="1" fontAlgn="base" latinLnBrk="0" hangingPunct="1">
                        <a:lnSpc>
                          <a:spcPct val="100000"/>
                        </a:lnSpc>
                        <a:spcBef>
                          <a:spcPts val="0"/>
                        </a:spcBef>
                        <a:spcAft>
                          <a:spcPts val="600"/>
                        </a:spcAft>
                        <a:buClr>
                          <a:schemeClr val="accent6">
                            <a:lumMod val="75000"/>
                          </a:schemeClr>
                        </a:buClr>
                        <a:buSzPct val="120000"/>
                        <a:buFont typeface="Arial" pitchFamily="34" charset="0"/>
                        <a:buChar char="•"/>
                        <a:tabLst/>
                        <a:defRPr/>
                      </a:pPr>
                      <a:endParaRPr kumimoji="0" lang="en-US" sz="1200" b="0" i="0" u="none" strike="noStrike" cap="none" normalizeH="0" baseline="0" dirty="0">
                        <a:ln>
                          <a:noFill/>
                        </a:ln>
                        <a:solidFill>
                          <a:schemeClr val="tx1"/>
                        </a:solidFill>
                        <a:effectLst/>
                        <a:latin typeface="Arial" pitchFamily="34" charset="0"/>
                      </a:endParaRPr>
                    </a:p>
                  </a:txBody>
                  <a:tcPr marL="18288" marR="18288" marT="18288" marB="18288" horzOverflow="overflow"/>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34271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BC57608-5D2C-5347-965A-F7A85500462B}"/>
              </a:ext>
            </a:extLst>
          </p:cNvPr>
          <p:cNvPicPr>
            <a:picLocks noChangeAspect="1"/>
          </p:cNvPicPr>
          <p:nvPr/>
        </p:nvPicPr>
        <p:blipFill>
          <a:blip r:embed="rId2"/>
          <a:stretch>
            <a:fillRect/>
          </a:stretch>
        </p:blipFill>
        <p:spPr>
          <a:xfrm>
            <a:off x="-1" y="6536267"/>
            <a:ext cx="10248979" cy="68057"/>
          </a:xfrm>
          <a:prstGeom prst="rect">
            <a:avLst/>
          </a:prstGeom>
        </p:spPr>
      </p:pic>
      <p:sp>
        <p:nvSpPr>
          <p:cNvPr id="10" name="Rectangle 9">
            <a:extLst>
              <a:ext uri="{FF2B5EF4-FFF2-40B4-BE49-F238E27FC236}">
                <a16:creationId xmlns:a16="http://schemas.microsoft.com/office/drawing/2014/main" id="{A5DC6613-30F3-DD41-8416-2BD658088D40}"/>
              </a:ext>
            </a:extLst>
          </p:cNvPr>
          <p:cNvSpPr/>
          <p:nvPr/>
        </p:nvSpPr>
        <p:spPr>
          <a:xfrm>
            <a:off x="10371809" y="6342641"/>
            <a:ext cx="163095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www.amref.org</a:t>
            </a:r>
          </a:p>
        </p:txBody>
      </p:sp>
      <p:pic>
        <p:nvPicPr>
          <p:cNvPr id="12" name="Picture 11">
            <a:extLst>
              <a:ext uri="{FF2B5EF4-FFF2-40B4-BE49-F238E27FC236}">
                <a16:creationId xmlns:a16="http://schemas.microsoft.com/office/drawing/2014/main" id="{4B7F47CA-00C3-B54F-A283-BFFF63378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8126" y="220550"/>
            <a:ext cx="1234642" cy="872461"/>
          </a:xfrm>
          <a:prstGeom prst="rect">
            <a:avLst/>
          </a:prstGeom>
        </p:spPr>
      </p:pic>
      <p:sp>
        <p:nvSpPr>
          <p:cNvPr id="5" name="TextBox 4">
            <a:extLst>
              <a:ext uri="{FF2B5EF4-FFF2-40B4-BE49-F238E27FC236}">
                <a16:creationId xmlns:a16="http://schemas.microsoft.com/office/drawing/2014/main" id="{0E1EA5B8-7B24-4CD9-9A26-3A8E8A223B6A}"/>
              </a:ext>
            </a:extLst>
          </p:cNvPr>
          <p:cNvSpPr txBox="1"/>
          <p:nvPr/>
        </p:nvSpPr>
        <p:spPr>
          <a:xfrm>
            <a:off x="419163" y="1434107"/>
            <a:ext cx="1076812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0000"/>
                </a:solidFill>
                <a:effectLst/>
                <a:uLnTx/>
                <a:uFillTx/>
                <a:latin typeface="Calibri" panose="020F0502020204030204"/>
                <a:ea typeface="+mn-lt"/>
                <a:cs typeface="Calibri" panose="020F0502020204030204"/>
              </a:rPr>
              <a:t>Q &amp; A</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0629" y="2357437"/>
            <a:ext cx="2345192" cy="2345192"/>
          </a:xfrm>
          <a:prstGeom prst="rect">
            <a:avLst/>
          </a:prstGeom>
        </p:spPr>
      </p:pic>
    </p:spTree>
    <p:extLst>
      <p:ext uri="{BB962C8B-B14F-4D97-AF65-F5344CB8AC3E}">
        <p14:creationId xmlns:p14="http://schemas.microsoft.com/office/powerpoint/2010/main" val="2862249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1FA8C60-8A70-804B-8F34-D21E651329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45663" y="146027"/>
            <a:ext cx="1310997" cy="926417"/>
          </a:xfrm>
          <a:prstGeom prst="rect">
            <a:avLst/>
          </a:prstGeom>
        </p:spPr>
      </p:pic>
      <p:sp>
        <p:nvSpPr>
          <p:cNvPr id="10" name="Rectangle 9">
            <a:extLst>
              <a:ext uri="{FF2B5EF4-FFF2-40B4-BE49-F238E27FC236}">
                <a16:creationId xmlns:a16="http://schemas.microsoft.com/office/drawing/2014/main" id="{A5DC6613-30F3-DD41-8416-2BD658088D40}"/>
              </a:ext>
            </a:extLst>
          </p:cNvPr>
          <p:cNvSpPr/>
          <p:nvPr/>
        </p:nvSpPr>
        <p:spPr>
          <a:xfrm>
            <a:off x="10448153" y="6373419"/>
            <a:ext cx="1608507"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www.amref.org</a:t>
            </a:r>
          </a:p>
        </p:txBody>
      </p:sp>
      <p:sp>
        <p:nvSpPr>
          <p:cNvPr id="5" name="TextBox 4">
            <a:extLst>
              <a:ext uri="{FF2B5EF4-FFF2-40B4-BE49-F238E27FC236}">
                <a16:creationId xmlns:a16="http://schemas.microsoft.com/office/drawing/2014/main" id="{EEA27252-A621-3646-A099-01CFFECEE2BA}"/>
              </a:ext>
            </a:extLst>
          </p:cNvPr>
          <p:cNvSpPr txBox="1"/>
          <p:nvPr/>
        </p:nvSpPr>
        <p:spPr>
          <a:xfrm>
            <a:off x="7558704" y="1402926"/>
            <a:ext cx="4393810"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a-ET" sz="4000" b="1" i="0" u="none" strike="noStrike" kern="1200" cap="none" spc="0" normalizeH="0" baseline="0" noProof="0" dirty="0">
                <a:ln>
                  <a:noFill/>
                </a:ln>
                <a:solidFill>
                  <a:srgbClr val="DC1312"/>
                </a:solidFill>
                <a:effectLst/>
                <a:uLnTx/>
                <a:uFillTx/>
                <a:latin typeface="Calibri" panose="020F0502020204030204" pitchFamily="34" charset="0"/>
                <a:ea typeface="+mn-ea"/>
                <a:cs typeface="Calibri" panose="020F0502020204030204" pitchFamily="34" charset="0"/>
              </a:rPr>
              <a:t>Amref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DC1312"/>
                </a:solidFill>
                <a:effectLst/>
                <a:uLnTx/>
                <a:uFillTx/>
                <a:latin typeface="Calibri" panose="020F0502020204030204" pitchFamily="34" charset="0"/>
                <a:ea typeface="+mn-ea"/>
                <a:cs typeface="Calibri" panose="020F0502020204030204" pitchFamily="34" charset="0"/>
              </a:rPr>
              <a:t>Mentorship Program</a:t>
            </a:r>
            <a:endParaRPr kumimoji="0" lang="aa-ET" sz="4000" b="1" i="0" u="none" strike="noStrike" kern="1200" cap="none" spc="0" normalizeH="0" baseline="0" noProof="0" dirty="0">
              <a:ln>
                <a:noFill/>
              </a:ln>
              <a:solidFill>
                <a:srgbClr val="DC1312"/>
              </a:solidFill>
              <a:effectLst/>
              <a:uLnTx/>
              <a:uFillTx/>
              <a:latin typeface="Calibri" panose="020F0502020204030204" pitchFamily="34" charset="0"/>
              <a:ea typeface="+mn-ea"/>
              <a:cs typeface="Calibri" panose="020F0502020204030204" pitchFamily="34" charset="0"/>
            </a:endParaRPr>
          </a:p>
        </p:txBody>
      </p:sp>
      <p:pic>
        <p:nvPicPr>
          <p:cNvPr id="7" name="Picture 6">
            <a:extLst>
              <a:ext uri="{FF2B5EF4-FFF2-40B4-BE49-F238E27FC236}">
                <a16:creationId xmlns:a16="http://schemas.microsoft.com/office/drawing/2014/main" id="{C94613D1-15F4-264B-8B6F-6029ABD555E8}"/>
              </a:ext>
            </a:extLst>
          </p:cNvPr>
          <p:cNvPicPr>
            <a:picLocks noChangeAspect="1"/>
          </p:cNvPicPr>
          <p:nvPr/>
        </p:nvPicPr>
        <p:blipFill>
          <a:blip r:embed="rId3"/>
          <a:stretch>
            <a:fillRect/>
          </a:stretch>
        </p:blipFill>
        <p:spPr>
          <a:xfrm>
            <a:off x="7764361" y="3291118"/>
            <a:ext cx="609600" cy="50800"/>
          </a:xfrm>
          <a:prstGeom prst="rect">
            <a:avLst/>
          </a:prstGeom>
        </p:spPr>
      </p:pic>
      <p:pic>
        <p:nvPicPr>
          <p:cNvPr id="6" name="Picture 5">
            <a:extLst>
              <a:ext uri="{FF2B5EF4-FFF2-40B4-BE49-F238E27FC236}">
                <a16:creationId xmlns:a16="http://schemas.microsoft.com/office/drawing/2014/main" id="{F3994501-282C-394A-A32E-59D311531F36}"/>
              </a:ext>
            </a:extLst>
          </p:cNvPr>
          <p:cNvPicPr>
            <a:picLocks noChangeAspect="1"/>
          </p:cNvPicPr>
          <p:nvPr/>
        </p:nvPicPr>
        <p:blipFill>
          <a:blip r:embed="rId4"/>
          <a:stretch>
            <a:fillRect/>
          </a:stretch>
        </p:blipFill>
        <p:spPr>
          <a:xfrm>
            <a:off x="440811" y="289974"/>
            <a:ext cx="6486524" cy="6002287"/>
          </a:xfrm>
          <a:prstGeom prst="rect">
            <a:avLst/>
          </a:prstGeom>
        </p:spPr>
      </p:pic>
      <p:sp>
        <p:nvSpPr>
          <p:cNvPr id="3" name="Rectangle 2">
            <a:extLst>
              <a:ext uri="{FF2B5EF4-FFF2-40B4-BE49-F238E27FC236}">
                <a16:creationId xmlns:a16="http://schemas.microsoft.com/office/drawing/2014/main" id="{C49E25E8-FACB-C04B-86EB-42A5667FF309}"/>
              </a:ext>
            </a:extLst>
          </p:cNvPr>
          <p:cNvSpPr/>
          <p:nvPr/>
        </p:nvSpPr>
        <p:spPr>
          <a:xfrm flipH="1">
            <a:off x="7536263" y="4949993"/>
            <a:ext cx="3356149"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September 2021</a:t>
            </a:r>
            <a:endParaRPr kumimoji="0" lang="aa-ET" sz="18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9" name="TextBox 8">
            <a:extLst>
              <a:ext uri="{FF2B5EF4-FFF2-40B4-BE49-F238E27FC236}">
                <a16:creationId xmlns:a16="http://schemas.microsoft.com/office/drawing/2014/main" id="{EEA27252-A621-3646-A099-01CFFECEE2BA}"/>
              </a:ext>
            </a:extLst>
          </p:cNvPr>
          <p:cNvSpPr txBox="1"/>
          <p:nvPr/>
        </p:nvSpPr>
        <p:spPr>
          <a:xfrm>
            <a:off x="7536263" y="3699015"/>
            <a:ext cx="439381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a:solidFill>
                  <a:prstClr val="black"/>
                </a:solidFill>
                <a:latin typeface="Calibri" panose="020F0502020204030204" pitchFamily="34" charset="0"/>
                <a:cs typeface="Calibri" panose="020F0502020204030204" pitchFamily="34" charset="0"/>
              </a:rPr>
              <a:t>Mentee Toolkit</a:t>
            </a:r>
            <a:endParaRPr kumimoji="0" lang="aa-ET"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385131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1FA8C60-8A70-804B-8F34-D21E651329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45663" y="146027"/>
            <a:ext cx="1310997" cy="926417"/>
          </a:xfrm>
          <a:prstGeom prst="rect">
            <a:avLst/>
          </a:prstGeom>
        </p:spPr>
      </p:pic>
      <p:sp>
        <p:nvSpPr>
          <p:cNvPr id="10" name="Rectangle 9">
            <a:extLst>
              <a:ext uri="{FF2B5EF4-FFF2-40B4-BE49-F238E27FC236}">
                <a16:creationId xmlns:a16="http://schemas.microsoft.com/office/drawing/2014/main" id="{A5DC6613-30F3-DD41-8416-2BD658088D40}"/>
              </a:ext>
            </a:extLst>
          </p:cNvPr>
          <p:cNvSpPr/>
          <p:nvPr/>
        </p:nvSpPr>
        <p:spPr>
          <a:xfrm>
            <a:off x="10448153" y="6373419"/>
            <a:ext cx="1608507"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www.amref.org</a:t>
            </a:r>
          </a:p>
        </p:txBody>
      </p:sp>
      <p:sp>
        <p:nvSpPr>
          <p:cNvPr id="5" name="TextBox 4">
            <a:extLst>
              <a:ext uri="{FF2B5EF4-FFF2-40B4-BE49-F238E27FC236}">
                <a16:creationId xmlns:a16="http://schemas.microsoft.com/office/drawing/2014/main" id="{EEA27252-A621-3646-A099-01CFFECEE2BA}"/>
              </a:ext>
            </a:extLst>
          </p:cNvPr>
          <p:cNvSpPr txBox="1"/>
          <p:nvPr/>
        </p:nvSpPr>
        <p:spPr>
          <a:xfrm>
            <a:off x="3750366" y="2741396"/>
            <a:ext cx="496956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000" b="1" dirty="0" smtClean="0">
                <a:solidFill>
                  <a:srgbClr val="DC1312"/>
                </a:solidFill>
                <a:latin typeface="Calibri" panose="020F0502020204030204" pitchFamily="34" charset="0"/>
                <a:cs typeface="Calibri" panose="020F0502020204030204" pitchFamily="34" charset="0"/>
              </a:rPr>
              <a:t>Build The Relationship</a:t>
            </a:r>
            <a:endParaRPr kumimoji="0" lang="aa-ET" sz="4000" b="1" i="0" u="none" strike="noStrike" kern="1200" cap="none" spc="0" normalizeH="0" baseline="0" noProof="0" dirty="0">
              <a:ln>
                <a:noFill/>
              </a:ln>
              <a:solidFill>
                <a:srgbClr val="DC1312"/>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737381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BC57608-5D2C-5347-965A-F7A85500462B}"/>
              </a:ext>
            </a:extLst>
          </p:cNvPr>
          <p:cNvPicPr>
            <a:picLocks noChangeAspect="1"/>
          </p:cNvPicPr>
          <p:nvPr/>
        </p:nvPicPr>
        <p:blipFill>
          <a:blip r:embed="rId2"/>
          <a:stretch>
            <a:fillRect/>
          </a:stretch>
        </p:blipFill>
        <p:spPr>
          <a:xfrm>
            <a:off x="-1" y="6536267"/>
            <a:ext cx="10248979" cy="68057"/>
          </a:xfrm>
          <a:prstGeom prst="rect">
            <a:avLst/>
          </a:prstGeom>
        </p:spPr>
      </p:pic>
      <p:sp>
        <p:nvSpPr>
          <p:cNvPr id="10" name="Rectangle 9">
            <a:extLst>
              <a:ext uri="{FF2B5EF4-FFF2-40B4-BE49-F238E27FC236}">
                <a16:creationId xmlns:a16="http://schemas.microsoft.com/office/drawing/2014/main" id="{A5DC6613-30F3-DD41-8416-2BD658088D40}"/>
              </a:ext>
            </a:extLst>
          </p:cNvPr>
          <p:cNvSpPr/>
          <p:nvPr/>
        </p:nvSpPr>
        <p:spPr>
          <a:xfrm>
            <a:off x="10371809" y="6342641"/>
            <a:ext cx="163095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www.amref.org</a:t>
            </a:r>
          </a:p>
        </p:txBody>
      </p:sp>
      <p:pic>
        <p:nvPicPr>
          <p:cNvPr id="12" name="Picture 11">
            <a:extLst>
              <a:ext uri="{FF2B5EF4-FFF2-40B4-BE49-F238E27FC236}">
                <a16:creationId xmlns:a16="http://schemas.microsoft.com/office/drawing/2014/main" id="{4B7F47CA-00C3-B54F-A283-BFFF63378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8126" y="220550"/>
            <a:ext cx="1234642" cy="872461"/>
          </a:xfrm>
          <a:prstGeom prst="rect">
            <a:avLst/>
          </a:prstGeom>
        </p:spPr>
      </p:pic>
      <p:sp>
        <p:nvSpPr>
          <p:cNvPr id="5" name="TextBox 4">
            <a:extLst>
              <a:ext uri="{FF2B5EF4-FFF2-40B4-BE49-F238E27FC236}">
                <a16:creationId xmlns:a16="http://schemas.microsoft.com/office/drawing/2014/main" id="{0E1EA5B8-7B24-4CD9-9A26-3A8E8A223B6A}"/>
              </a:ext>
            </a:extLst>
          </p:cNvPr>
          <p:cNvSpPr txBox="1"/>
          <p:nvPr/>
        </p:nvSpPr>
        <p:spPr>
          <a:xfrm>
            <a:off x="509451" y="178059"/>
            <a:ext cx="1037681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FF0000"/>
                </a:solidFill>
                <a:latin typeface="Calibri" panose="020F0502020204030204"/>
                <a:ea typeface="+mn-lt"/>
                <a:cs typeface="Calibri" panose="020F0502020204030204"/>
              </a:rPr>
              <a:t>Establishing the Relationship Timeline</a:t>
            </a:r>
            <a:endParaRPr kumimoji="0" lang="en-US" sz="2800" b="1" i="0" u="none" strike="noStrike" kern="1200" cap="none" spc="0" normalizeH="0" baseline="0" noProof="0" dirty="0">
              <a:ln>
                <a:noFill/>
              </a:ln>
              <a:solidFill>
                <a:srgbClr val="FF0000"/>
              </a:solidFill>
              <a:effectLst/>
              <a:uLnTx/>
              <a:uFillTx/>
              <a:latin typeface="Calibri" panose="020F0502020204030204"/>
              <a:ea typeface="+mn-lt"/>
              <a:cs typeface="Calibri" panose="020F0502020204030204"/>
            </a:endParaRPr>
          </a:p>
        </p:txBody>
      </p:sp>
      <p:sp>
        <p:nvSpPr>
          <p:cNvPr id="7" name="Content Placeholder 6"/>
          <p:cNvSpPr>
            <a:spLocks noGrp="1"/>
          </p:cNvSpPr>
          <p:nvPr>
            <p:ph idx="1"/>
          </p:nvPr>
        </p:nvSpPr>
        <p:spPr>
          <a:xfrm>
            <a:off x="178145" y="714355"/>
            <a:ext cx="10946675" cy="1467068"/>
          </a:xfrm>
          <a:prstGeom prst="rect">
            <a:avLst/>
          </a:prstGeom>
        </p:spPr>
        <p:txBody>
          <a:bodyPr wrap="square">
            <a:spAutoFit/>
          </a:bodyPr>
          <a:lstStyle/>
          <a:p>
            <a:pPr lvl="0" algn="l" eaLnBrk="0" hangingPunct="0"/>
            <a:r>
              <a:rPr lang="en-US" altLang="zh-CN" sz="1800" dirty="0"/>
              <a:t>To build an effective mentoring relationship, you must establish what you and your mentor would like to get out of the relationship, build mutual trust, define actions, and then meet on a consistent basis.  </a:t>
            </a:r>
          </a:p>
          <a:p>
            <a:pPr lvl="0" algn="just" eaLnBrk="0" hangingPunct="0"/>
            <a:r>
              <a:rPr lang="en-US" altLang="zh-CN" sz="1800" dirty="0"/>
              <a:t>The initial meetings are critical in setting a strong foundation on which to build the relationship. Detailed below are some </a:t>
            </a:r>
            <a:r>
              <a:rPr lang="en-US" altLang="zh-CN" sz="1800" dirty="0" smtClean="0"/>
              <a:t>suggestions on </a:t>
            </a:r>
            <a:r>
              <a:rPr lang="en-US" altLang="zh-CN" sz="1800" dirty="0"/>
              <a:t>the information that can be covered before, during, and after these meetings. Try already to establish some timelines and target dates for these meetings:</a:t>
            </a:r>
            <a:endParaRPr lang="en-US" sz="1800" dirty="0"/>
          </a:p>
        </p:txBody>
      </p:sp>
      <p:graphicFrame>
        <p:nvGraphicFramePr>
          <p:cNvPr id="8" name="Group 54">
            <a:extLst>
              <a:ext uri="{FF2B5EF4-FFF2-40B4-BE49-F238E27FC236}">
                <a16:creationId xmlns:a16="http://schemas.microsoft.com/office/drawing/2014/main" id="{CFAC72C5-E28F-4574-83E5-BBA73BCEF36F}"/>
              </a:ext>
            </a:extLst>
          </p:cNvPr>
          <p:cNvGraphicFramePr>
            <a:graphicFrameLocks noGrp="1"/>
          </p:cNvGraphicFramePr>
          <p:nvPr>
            <p:extLst>
              <p:ext uri="{D42A27DB-BD31-4B8C-83A1-F6EECF244321}">
                <p14:modId xmlns:p14="http://schemas.microsoft.com/office/powerpoint/2010/main" val="414318190"/>
              </p:ext>
            </p:extLst>
          </p:nvPr>
        </p:nvGraphicFramePr>
        <p:xfrm>
          <a:off x="1374819" y="2260326"/>
          <a:ext cx="7992888" cy="4185391"/>
        </p:xfrm>
        <a:graphic>
          <a:graphicData uri="http://schemas.openxmlformats.org/drawingml/2006/table">
            <a:tbl>
              <a:tblPr>
                <a:tableStyleId>{D7AC3CCA-C797-4891-BE02-D94E43425B78}</a:tableStyleId>
              </a:tblPr>
              <a:tblGrid>
                <a:gridCol w="7992888">
                  <a:extLst>
                    <a:ext uri="{9D8B030D-6E8A-4147-A177-3AD203B41FA5}">
                      <a16:colId xmlns:a16="http://schemas.microsoft.com/office/drawing/2014/main" val="20000"/>
                    </a:ext>
                  </a:extLst>
                </a:gridCol>
              </a:tblGrid>
              <a:tr h="228794">
                <a:tc>
                  <a:txBody>
                    <a:bodyPr/>
                    <a:lstStyle>
                      <a:defPPr>
                        <a:defRPr lang="fr-FR"/>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1600" b="1" kern="1200" dirty="0">
                          <a:solidFill>
                            <a:schemeClr val="bg1"/>
                          </a:solidFill>
                        </a:rPr>
                        <a:t>Prior to first meeting – Prepare</a:t>
                      </a:r>
                      <a:r>
                        <a:rPr lang="en-US" altLang="zh-CN" sz="1600" b="1" kern="1200" baseline="0" dirty="0">
                          <a:solidFill>
                            <a:schemeClr val="bg1"/>
                          </a:solidFill>
                        </a:rPr>
                        <a:t> </a:t>
                      </a:r>
                      <a:r>
                        <a:rPr lang="en-US" altLang="zh-CN" sz="1600" b="1" kern="1200" dirty="0">
                          <a:solidFill>
                            <a:schemeClr val="bg1"/>
                          </a:solidFill>
                        </a:rPr>
                        <a:t>Goals and Expectations                                                        Timelines</a:t>
                      </a:r>
                      <a:endParaRPr lang="en-US" altLang="zh-CN" sz="1600" b="1" kern="1200" dirty="0">
                        <a:solidFill>
                          <a:schemeClr val="bg1"/>
                        </a:solidFill>
                        <a:latin typeface="Arial Narrow" pitchFamily="34" charset="0"/>
                        <a:ea typeface="+mn-ea"/>
                        <a:cs typeface="+mn-cs"/>
                      </a:endParaRPr>
                    </a:p>
                  </a:txBody>
                  <a:tcPr marT="0" marB="0" anchor="ctr" horzOverflow="overflow">
                    <a:solidFill>
                      <a:srgbClr val="FF0000"/>
                    </a:solidFill>
                  </a:tcPr>
                </a:tc>
                <a:extLst>
                  <a:ext uri="{0D108BD9-81ED-4DB2-BD59-A6C34878D82A}">
                    <a16:rowId xmlns:a16="http://schemas.microsoft.com/office/drawing/2014/main" val="10000"/>
                  </a:ext>
                </a:extLst>
              </a:tr>
              <a:tr h="536426">
                <a:tc>
                  <a:txBody>
                    <a:bodyPr/>
                    <a:lstStyle>
                      <a:defPPr>
                        <a:defRPr lang="fr-FR"/>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200" b="0" u="none" strike="noStrike" cap="none" normalizeH="0" baseline="0" dirty="0">
                          <a:ln>
                            <a:noFill/>
                          </a:ln>
                          <a:solidFill>
                            <a:schemeClr val="tx1"/>
                          </a:solidFill>
                          <a:effectLst/>
                        </a:rPr>
                        <a:t> Identify your expectations for the mentoring relationship</a:t>
                      </a:r>
                    </a:p>
                    <a:p>
                      <a:pPr marL="0" marR="0" lvl="0" indent="0" algn="l" defTabSz="914400" rtl="0" eaLnBrk="1" fontAlgn="base" latinLnBrk="0" hangingPunct="1">
                        <a:lnSpc>
                          <a:spcPct val="100000"/>
                        </a:lnSpc>
                        <a:spcBef>
                          <a:spcPct val="50000"/>
                        </a:spcBef>
                        <a:spcAft>
                          <a:spcPct val="0"/>
                        </a:spcAft>
                        <a:buClrTx/>
                        <a:buSzTx/>
                        <a:buFont typeface="Arial" pitchFamily="34" charset="0"/>
                        <a:buChar char="•"/>
                        <a:tabLst/>
                      </a:pPr>
                      <a:r>
                        <a:rPr kumimoji="0" lang="en-US" sz="1200" b="0" u="none" strike="noStrike" cap="none" normalizeH="0" baseline="0" dirty="0">
                          <a:ln>
                            <a:noFill/>
                          </a:ln>
                          <a:solidFill>
                            <a:schemeClr val="tx1"/>
                          </a:solidFill>
                          <a:effectLst/>
                        </a:rPr>
                        <a:t> Draft your objectives and goals of the mentoring relationship (see </a:t>
                      </a:r>
                      <a:r>
                        <a:rPr lang="en-GB" sz="1200" dirty="0"/>
                        <a:t>Page 14)</a:t>
                      </a:r>
                      <a:endParaRPr kumimoji="0" lang="en-US" sz="1200" b="0" i="0" u="none" strike="noStrike" cap="none" normalizeH="0" baseline="0" dirty="0">
                        <a:ln>
                          <a:noFill/>
                        </a:ln>
                        <a:solidFill>
                          <a:schemeClr val="tx1"/>
                        </a:solidFill>
                        <a:effectLst/>
                        <a:latin typeface="Arial" pitchFamily="34" charset="0"/>
                      </a:endParaRPr>
                    </a:p>
                  </a:txBody>
                  <a:tcPr marT="0" marB="0" anchor="ctr" horzOverflow="overflow">
                    <a:solidFill>
                      <a:schemeClr val="bg1">
                        <a:lumMod val="95000"/>
                      </a:schemeClr>
                    </a:solidFill>
                  </a:tcPr>
                </a:tc>
                <a:extLst>
                  <a:ext uri="{0D108BD9-81ED-4DB2-BD59-A6C34878D82A}">
                    <a16:rowId xmlns:a16="http://schemas.microsoft.com/office/drawing/2014/main" val="10001"/>
                  </a:ext>
                </a:extLst>
              </a:tr>
              <a:tr h="228794">
                <a:tc>
                  <a:txBody>
                    <a:bodyPr/>
                    <a:lstStyle>
                      <a:defPPr>
                        <a:defRPr lang="fr-FR"/>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CN" sz="1600" b="1" kern="1200" dirty="0">
                          <a:solidFill>
                            <a:schemeClr val="bg1"/>
                          </a:solidFill>
                        </a:rPr>
                        <a:t>First meeting – Hold Introductory Meeting </a:t>
                      </a:r>
                      <a:endParaRPr lang="en-US" altLang="zh-CN" sz="1600" b="1" kern="1200" dirty="0">
                        <a:solidFill>
                          <a:schemeClr val="bg1"/>
                        </a:solidFill>
                        <a:latin typeface="Arial Narrow" pitchFamily="34" charset="0"/>
                        <a:ea typeface="+mn-ea"/>
                        <a:cs typeface="+mn-cs"/>
                      </a:endParaRPr>
                    </a:p>
                  </a:txBody>
                  <a:tcPr marT="0" marB="0" anchor="ctr" horzOverflow="overflow">
                    <a:solidFill>
                      <a:srgbClr val="FF0000"/>
                    </a:solidFill>
                  </a:tcPr>
                </a:tc>
                <a:extLst>
                  <a:ext uri="{0D108BD9-81ED-4DB2-BD59-A6C34878D82A}">
                    <a16:rowId xmlns:a16="http://schemas.microsoft.com/office/drawing/2014/main" val="10002"/>
                  </a:ext>
                </a:extLst>
              </a:tr>
              <a:tr h="1058165">
                <a:tc>
                  <a:txBody>
                    <a:bodyPr/>
                    <a:lstStyle>
                      <a:defPPr>
                        <a:defRPr lang="fr-FR"/>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50000"/>
                        </a:spcBef>
                        <a:spcAft>
                          <a:spcPct val="0"/>
                        </a:spcAft>
                        <a:buClrTx/>
                        <a:buSzTx/>
                        <a:buFont typeface="Arial" pitchFamily="34" charset="0"/>
                        <a:buChar char="•"/>
                        <a:tabLst/>
                      </a:pPr>
                      <a:r>
                        <a:rPr kumimoji="0" lang="en-US" sz="1200" b="0" u="none" strike="noStrike" cap="none" normalizeH="0" baseline="0" dirty="0">
                          <a:ln>
                            <a:noFill/>
                          </a:ln>
                          <a:solidFill>
                            <a:schemeClr val="tx1"/>
                          </a:solidFill>
                          <a:effectLst/>
                        </a:rPr>
                        <a:t> Set the rules of the game</a:t>
                      </a:r>
                    </a:p>
                    <a:p>
                      <a:pPr marL="0" marR="0" lvl="0" indent="0" algn="l" defTabSz="914400" rtl="0" eaLnBrk="1" fontAlgn="base" latinLnBrk="0" hangingPunct="1">
                        <a:lnSpc>
                          <a:spcPct val="100000"/>
                        </a:lnSpc>
                        <a:spcBef>
                          <a:spcPct val="50000"/>
                        </a:spcBef>
                        <a:spcAft>
                          <a:spcPct val="0"/>
                        </a:spcAft>
                        <a:buClrTx/>
                        <a:buSzTx/>
                        <a:buFont typeface="Arial" pitchFamily="34" charset="0"/>
                        <a:buChar char="•"/>
                        <a:tabLst/>
                      </a:pPr>
                      <a:r>
                        <a:rPr kumimoji="0" lang="en-US" sz="1200" b="0" u="none" strike="noStrike" cap="none" normalizeH="0" baseline="0" dirty="0">
                          <a:ln>
                            <a:noFill/>
                          </a:ln>
                          <a:solidFill>
                            <a:schemeClr val="tx1"/>
                          </a:solidFill>
                          <a:effectLst/>
                        </a:rPr>
                        <a:t> Get to know each other and establish the relationship</a:t>
                      </a:r>
                    </a:p>
                    <a:p>
                      <a:pPr marL="0" marR="0" lvl="0" indent="0" algn="l" defTabSz="914400" rtl="0" eaLnBrk="1" fontAlgn="base" latinLnBrk="0" hangingPunct="1">
                        <a:lnSpc>
                          <a:spcPct val="100000"/>
                        </a:lnSpc>
                        <a:spcBef>
                          <a:spcPct val="50000"/>
                        </a:spcBef>
                        <a:spcAft>
                          <a:spcPct val="0"/>
                        </a:spcAft>
                        <a:buClrTx/>
                        <a:buSzTx/>
                        <a:buFont typeface="Arial" pitchFamily="34" charset="0"/>
                        <a:buChar char="•"/>
                        <a:tabLst/>
                        <a:defRPr/>
                      </a:pPr>
                      <a:r>
                        <a:rPr kumimoji="0" lang="en-US" sz="1200" b="0" u="none" strike="noStrike" cap="none" normalizeH="0" baseline="0" dirty="0">
                          <a:ln>
                            <a:noFill/>
                          </a:ln>
                          <a:solidFill>
                            <a:schemeClr val="tx1"/>
                          </a:solidFill>
                          <a:effectLst/>
                        </a:rPr>
                        <a:t> Share your objectives, goals, and expectations of the mentoring relationship</a:t>
                      </a:r>
                    </a:p>
                    <a:p>
                      <a:pPr marL="0" marR="0" lvl="0" indent="0" algn="l" defTabSz="914400" rtl="0" eaLnBrk="1" fontAlgn="base" latinLnBrk="0" hangingPunct="1">
                        <a:lnSpc>
                          <a:spcPct val="100000"/>
                        </a:lnSpc>
                        <a:spcBef>
                          <a:spcPct val="50000"/>
                        </a:spcBef>
                        <a:spcAft>
                          <a:spcPct val="0"/>
                        </a:spcAft>
                        <a:buClrTx/>
                        <a:buSzTx/>
                        <a:buFont typeface="Arial" pitchFamily="34" charset="0"/>
                        <a:buChar char="•"/>
                        <a:tabLst/>
                        <a:defRPr/>
                      </a:pPr>
                      <a:r>
                        <a:rPr kumimoji="0" lang="en-US" sz="1200" b="0" u="none" strike="noStrike" cap="none" normalizeH="0" baseline="0" dirty="0">
                          <a:ln>
                            <a:noFill/>
                          </a:ln>
                          <a:solidFill>
                            <a:schemeClr val="tx1"/>
                          </a:solidFill>
                          <a:effectLst/>
                        </a:rPr>
                        <a:t> Agree on logistics</a:t>
                      </a:r>
                      <a:endParaRPr kumimoji="0" lang="en-US" sz="1200" b="0" i="0" u="none" strike="noStrike" cap="none" normalizeH="0" baseline="0" dirty="0">
                        <a:ln>
                          <a:noFill/>
                        </a:ln>
                        <a:solidFill>
                          <a:schemeClr val="tx1"/>
                        </a:solidFill>
                        <a:effectLst/>
                        <a:latin typeface="Arial" pitchFamily="34" charset="0"/>
                      </a:endParaRPr>
                    </a:p>
                  </a:txBody>
                  <a:tcPr marT="0" marB="0" anchor="ctr" horzOverflow="overflow">
                    <a:solidFill>
                      <a:schemeClr val="bg1">
                        <a:lumMod val="95000"/>
                      </a:schemeClr>
                    </a:solidFill>
                  </a:tcPr>
                </a:tc>
                <a:extLst>
                  <a:ext uri="{0D108BD9-81ED-4DB2-BD59-A6C34878D82A}">
                    <a16:rowId xmlns:a16="http://schemas.microsoft.com/office/drawing/2014/main" val="10003"/>
                  </a:ext>
                </a:extLst>
              </a:tr>
              <a:tr h="228794">
                <a:tc>
                  <a:txBody>
                    <a:bodyPr/>
                    <a:lstStyle>
                      <a:defPPr>
                        <a:defRPr lang="fr-FR"/>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CN" sz="1600" b="1" kern="1200" dirty="0">
                          <a:solidFill>
                            <a:schemeClr val="bg1"/>
                          </a:solidFill>
                        </a:rPr>
                        <a:t>Second meeting – Define an Action Plan </a:t>
                      </a:r>
                      <a:r>
                        <a:rPr lang="en-US" altLang="zh-CN" sz="1600" b="1" kern="1200" baseline="0" dirty="0">
                          <a:solidFill>
                            <a:schemeClr val="bg1"/>
                          </a:solidFill>
                        </a:rPr>
                        <a:t> </a:t>
                      </a:r>
                      <a:endParaRPr lang="en-US" altLang="zh-CN" sz="1600" b="1" kern="1200" dirty="0">
                        <a:solidFill>
                          <a:schemeClr val="bg1"/>
                        </a:solidFill>
                        <a:latin typeface="Arial Narrow" pitchFamily="34" charset="0"/>
                        <a:ea typeface="+mn-ea"/>
                        <a:cs typeface="+mn-cs"/>
                      </a:endParaRPr>
                    </a:p>
                  </a:txBody>
                  <a:tcPr marT="0" marB="0" anchor="ctr" horzOverflow="overflow">
                    <a:solidFill>
                      <a:srgbClr val="FF0000"/>
                    </a:solidFill>
                  </a:tcPr>
                </a:tc>
                <a:extLst>
                  <a:ext uri="{0D108BD9-81ED-4DB2-BD59-A6C34878D82A}">
                    <a16:rowId xmlns:a16="http://schemas.microsoft.com/office/drawing/2014/main" val="10004"/>
                  </a:ext>
                </a:extLst>
              </a:tr>
              <a:tr h="537004">
                <a:tc>
                  <a:txBody>
                    <a:bodyPr/>
                    <a:lstStyle>
                      <a:defPPr>
                        <a:defRPr lang="fr-FR"/>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200" b="0" u="none" strike="noStrike" cap="none" normalizeH="0" baseline="0" dirty="0">
                          <a:ln>
                            <a:noFill/>
                          </a:ln>
                          <a:solidFill>
                            <a:schemeClr val="tx1"/>
                          </a:solidFill>
                          <a:effectLst/>
                        </a:rPr>
                        <a:t> Discuss your strengths and identify short-term and long-term development needs</a:t>
                      </a:r>
                    </a:p>
                    <a:p>
                      <a:pPr marL="0" marR="0" lvl="0" indent="0" algn="l" defTabSz="914400" rtl="0" eaLnBrk="1" fontAlgn="base" latinLnBrk="0" hangingPunct="1">
                        <a:lnSpc>
                          <a:spcPct val="100000"/>
                        </a:lnSpc>
                        <a:spcBef>
                          <a:spcPct val="50000"/>
                        </a:spcBef>
                        <a:spcAft>
                          <a:spcPct val="0"/>
                        </a:spcAft>
                        <a:buClrTx/>
                        <a:buSzTx/>
                        <a:buFont typeface="Arial" pitchFamily="34" charset="0"/>
                        <a:buChar char="•"/>
                        <a:tabLst/>
                      </a:pPr>
                      <a:r>
                        <a:rPr kumimoji="0" lang="en-US" sz="1200" b="0" u="none" strike="noStrike" cap="none" normalizeH="0" baseline="0" dirty="0">
                          <a:ln>
                            <a:noFill/>
                          </a:ln>
                          <a:solidFill>
                            <a:schemeClr val="tx1"/>
                          </a:solidFill>
                          <a:effectLst/>
                        </a:rPr>
                        <a:t> Discuss way to proceed forward and write down some action </a:t>
                      </a:r>
                      <a:r>
                        <a:rPr kumimoji="0" lang="en-US" sz="1200" b="0" u="none" strike="noStrike" cap="none" normalizeH="0" baseline="0" dirty="0" smtClean="0">
                          <a:ln>
                            <a:noFill/>
                          </a:ln>
                          <a:solidFill>
                            <a:schemeClr val="tx1"/>
                          </a:solidFill>
                          <a:effectLst/>
                        </a:rPr>
                        <a:t>items for inclusion in your Mentorship agreement form</a:t>
                      </a:r>
                      <a:endParaRPr kumimoji="0" lang="en-US" sz="1200" b="0" i="0" u="none" strike="noStrike" cap="none" normalizeH="0" baseline="0" dirty="0">
                        <a:ln>
                          <a:noFill/>
                        </a:ln>
                        <a:solidFill>
                          <a:schemeClr val="tx1"/>
                        </a:solidFill>
                        <a:effectLst/>
                        <a:latin typeface="Arial" pitchFamily="34" charset="0"/>
                      </a:endParaRPr>
                    </a:p>
                  </a:txBody>
                  <a:tcPr marT="0" marB="0" anchor="ctr" horzOverflow="overflow">
                    <a:solidFill>
                      <a:schemeClr val="bg1">
                        <a:lumMod val="95000"/>
                      </a:schemeClr>
                    </a:solidFill>
                  </a:tcPr>
                </a:tc>
                <a:extLst>
                  <a:ext uri="{0D108BD9-81ED-4DB2-BD59-A6C34878D82A}">
                    <a16:rowId xmlns:a16="http://schemas.microsoft.com/office/drawing/2014/main" val="10005"/>
                  </a:ext>
                </a:extLst>
              </a:tr>
              <a:tr h="228794">
                <a:tc>
                  <a:txBody>
                    <a:bodyPr/>
                    <a:lstStyle>
                      <a:defPPr>
                        <a:defRPr lang="fr-FR"/>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CN" sz="1600" b="1" kern="1200" dirty="0">
                          <a:solidFill>
                            <a:schemeClr val="bg1"/>
                          </a:solidFill>
                        </a:rPr>
                        <a:t>Subsequent meetings – Act on and Revise Progress</a:t>
                      </a:r>
                      <a:endParaRPr lang="en-US" altLang="zh-CN" sz="1600" b="1" kern="1200" dirty="0">
                        <a:solidFill>
                          <a:schemeClr val="bg1"/>
                        </a:solidFill>
                        <a:latin typeface="Arial Narrow" pitchFamily="34" charset="0"/>
                        <a:ea typeface="+mn-ea"/>
                        <a:cs typeface="+mn-cs"/>
                      </a:endParaRPr>
                    </a:p>
                  </a:txBody>
                  <a:tcPr marT="0" marB="0" anchor="ctr" horzOverflow="overflow">
                    <a:solidFill>
                      <a:srgbClr val="FF0000"/>
                    </a:solidFill>
                  </a:tcPr>
                </a:tc>
                <a:extLst>
                  <a:ext uri="{0D108BD9-81ED-4DB2-BD59-A6C34878D82A}">
                    <a16:rowId xmlns:a16="http://schemas.microsoft.com/office/drawing/2014/main" val="10006"/>
                  </a:ext>
                </a:extLst>
              </a:tr>
              <a:tr h="686380">
                <a:tc>
                  <a:txBody>
                    <a:bodyPr/>
                    <a:lstStyle>
                      <a:defPPr>
                        <a:defRPr lang="fr-FR"/>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50000"/>
                        </a:spcBef>
                        <a:spcAft>
                          <a:spcPct val="0"/>
                        </a:spcAft>
                        <a:buClrTx/>
                        <a:buSzTx/>
                        <a:buFont typeface="Arial" pitchFamily="34" charset="0"/>
                        <a:buChar char="•"/>
                        <a:tabLst/>
                      </a:pPr>
                      <a:r>
                        <a:rPr kumimoji="0" lang="en-US" sz="1200" b="0" u="none" strike="noStrike" kern="1200" cap="none" normalizeH="0" baseline="0" dirty="0">
                          <a:ln>
                            <a:noFill/>
                          </a:ln>
                          <a:solidFill>
                            <a:schemeClr val="tx1"/>
                          </a:solidFill>
                          <a:effectLst/>
                        </a:rPr>
                        <a:t> </a:t>
                      </a:r>
                      <a:r>
                        <a:rPr kumimoji="0" lang="en-US" sz="1200" b="0" u="none" strike="noStrike" kern="1200" cap="none" normalizeH="0" baseline="0" dirty="0" smtClean="0">
                          <a:ln>
                            <a:noFill/>
                          </a:ln>
                          <a:solidFill>
                            <a:schemeClr val="tx1"/>
                          </a:solidFill>
                          <a:effectLst/>
                        </a:rPr>
                        <a:t>Review </a:t>
                      </a:r>
                      <a:r>
                        <a:rPr kumimoji="0" lang="en-US" sz="1200" b="0" u="none" strike="noStrike" kern="1200" cap="none" normalizeH="0" baseline="0" dirty="0">
                          <a:ln>
                            <a:noFill/>
                          </a:ln>
                          <a:solidFill>
                            <a:schemeClr val="tx1"/>
                          </a:solidFill>
                          <a:effectLst/>
                        </a:rPr>
                        <a:t>progress on actions</a:t>
                      </a:r>
                    </a:p>
                    <a:p>
                      <a:pPr marL="0" marR="0" lvl="0" indent="0" algn="l" defTabSz="914400" rtl="0" eaLnBrk="1" fontAlgn="base" latinLnBrk="0" hangingPunct="1">
                        <a:lnSpc>
                          <a:spcPct val="100000"/>
                        </a:lnSpc>
                        <a:spcBef>
                          <a:spcPct val="50000"/>
                        </a:spcBef>
                        <a:spcAft>
                          <a:spcPct val="0"/>
                        </a:spcAft>
                        <a:buClrTx/>
                        <a:buSzTx/>
                        <a:buFont typeface="Arial" pitchFamily="34" charset="0"/>
                        <a:buChar char="•"/>
                        <a:tabLst/>
                      </a:pPr>
                      <a:r>
                        <a:rPr kumimoji="0" lang="en-US" sz="1200" b="0" u="none" strike="noStrike" kern="1200" cap="none" normalizeH="0" baseline="0" dirty="0" smtClean="0">
                          <a:ln>
                            <a:noFill/>
                          </a:ln>
                          <a:solidFill>
                            <a:schemeClr val="tx1"/>
                          </a:solidFill>
                          <a:effectLst/>
                        </a:rPr>
                        <a:t> Discuss items of interest, current challenges, </a:t>
                      </a:r>
                      <a:r>
                        <a:rPr kumimoji="0" lang="en-US" sz="1200" b="0" u="none" strike="noStrike" kern="1200" cap="none" normalizeH="0" baseline="0" dirty="0">
                          <a:ln>
                            <a:noFill/>
                          </a:ln>
                          <a:solidFill>
                            <a:schemeClr val="tx1"/>
                          </a:solidFill>
                          <a:effectLst/>
                        </a:rPr>
                        <a:t>recent successes, etc.</a:t>
                      </a:r>
                    </a:p>
                    <a:p>
                      <a:pPr marL="0" marR="0" lvl="0" indent="0" algn="l" defTabSz="914400" rtl="0" eaLnBrk="1" fontAlgn="base" latinLnBrk="0" hangingPunct="1">
                        <a:lnSpc>
                          <a:spcPct val="100000"/>
                        </a:lnSpc>
                        <a:spcBef>
                          <a:spcPct val="50000"/>
                        </a:spcBef>
                        <a:spcAft>
                          <a:spcPct val="0"/>
                        </a:spcAft>
                        <a:buClrTx/>
                        <a:buSzTx/>
                        <a:buFont typeface="Arial" pitchFamily="34" charset="0"/>
                        <a:buChar char="•"/>
                        <a:tabLst/>
                      </a:pPr>
                      <a:r>
                        <a:rPr kumimoji="0" lang="en-US" sz="1200" b="0" u="none" strike="noStrike" kern="1200" cap="none" normalizeH="0" baseline="0" dirty="0">
                          <a:ln>
                            <a:noFill/>
                          </a:ln>
                          <a:solidFill>
                            <a:schemeClr val="tx1"/>
                          </a:solidFill>
                          <a:effectLst/>
                        </a:rPr>
                        <a:t> Every four to six months, assess the effectiveness of the relationship</a:t>
                      </a:r>
                      <a:endParaRPr kumimoji="0" lang="en-US" sz="1200" b="0" i="0" u="none" strike="noStrike" kern="1200" cap="none" normalizeH="0" baseline="0" dirty="0">
                        <a:ln>
                          <a:noFill/>
                        </a:ln>
                        <a:solidFill>
                          <a:schemeClr val="tx1"/>
                        </a:solidFill>
                        <a:effectLst/>
                        <a:latin typeface="Arial" pitchFamily="34" charset="0"/>
                        <a:ea typeface="+mn-ea"/>
                        <a:cs typeface="+mn-cs"/>
                      </a:endParaRPr>
                    </a:p>
                  </a:txBody>
                  <a:tcPr marT="0" marB="0" anchor="ctr" horzOverflow="overflow">
                    <a:solidFill>
                      <a:schemeClr val="bg1">
                        <a:lumMod val="95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28161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BC57608-5D2C-5347-965A-F7A85500462B}"/>
              </a:ext>
            </a:extLst>
          </p:cNvPr>
          <p:cNvPicPr>
            <a:picLocks noChangeAspect="1"/>
          </p:cNvPicPr>
          <p:nvPr/>
        </p:nvPicPr>
        <p:blipFill>
          <a:blip r:embed="rId2"/>
          <a:stretch>
            <a:fillRect/>
          </a:stretch>
        </p:blipFill>
        <p:spPr>
          <a:xfrm>
            <a:off x="-1" y="6536267"/>
            <a:ext cx="10248979" cy="68057"/>
          </a:xfrm>
          <a:prstGeom prst="rect">
            <a:avLst/>
          </a:prstGeom>
        </p:spPr>
      </p:pic>
      <p:sp>
        <p:nvSpPr>
          <p:cNvPr id="10" name="Rectangle 9">
            <a:extLst>
              <a:ext uri="{FF2B5EF4-FFF2-40B4-BE49-F238E27FC236}">
                <a16:creationId xmlns:a16="http://schemas.microsoft.com/office/drawing/2014/main" id="{A5DC6613-30F3-DD41-8416-2BD658088D40}"/>
              </a:ext>
            </a:extLst>
          </p:cNvPr>
          <p:cNvSpPr/>
          <p:nvPr/>
        </p:nvSpPr>
        <p:spPr>
          <a:xfrm>
            <a:off x="10371809" y="6342641"/>
            <a:ext cx="163095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www.amref.org</a:t>
            </a:r>
          </a:p>
        </p:txBody>
      </p:sp>
      <p:pic>
        <p:nvPicPr>
          <p:cNvPr id="12" name="Picture 11">
            <a:extLst>
              <a:ext uri="{FF2B5EF4-FFF2-40B4-BE49-F238E27FC236}">
                <a16:creationId xmlns:a16="http://schemas.microsoft.com/office/drawing/2014/main" id="{4B7F47CA-00C3-B54F-A283-BFFF63378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8126" y="220550"/>
            <a:ext cx="1234642" cy="872461"/>
          </a:xfrm>
          <a:prstGeom prst="rect">
            <a:avLst/>
          </a:prstGeom>
        </p:spPr>
      </p:pic>
      <p:sp>
        <p:nvSpPr>
          <p:cNvPr id="5" name="TextBox 4">
            <a:extLst>
              <a:ext uri="{FF2B5EF4-FFF2-40B4-BE49-F238E27FC236}">
                <a16:creationId xmlns:a16="http://schemas.microsoft.com/office/drawing/2014/main" id="{0E1EA5B8-7B24-4CD9-9A26-3A8E8A223B6A}"/>
              </a:ext>
            </a:extLst>
          </p:cNvPr>
          <p:cNvSpPr txBox="1"/>
          <p:nvPr/>
        </p:nvSpPr>
        <p:spPr>
          <a:xfrm>
            <a:off x="509451" y="178059"/>
            <a:ext cx="1037681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FF0000"/>
                </a:solidFill>
                <a:latin typeface="Calibri" panose="020F0502020204030204"/>
                <a:ea typeface="+mn-lt"/>
                <a:cs typeface="Calibri" panose="020F0502020204030204"/>
              </a:rPr>
              <a:t>Understand Your Role as a Mentee</a:t>
            </a:r>
            <a:endParaRPr kumimoji="0" lang="en-US" sz="2800" b="1" i="0" u="none" strike="noStrike" kern="1200" cap="none" spc="0" normalizeH="0" baseline="0" noProof="0" dirty="0">
              <a:ln>
                <a:noFill/>
              </a:ln>
              <a:solidFill>
                <a:srgbClr val="FF0000"/>
              </a:solidFill>
              <a:effectLst/>
              <a:uLnTx/>
              <a:uFillTx/>
              <a:latin typeface="Calibri" panose="020F0502020204030204"/>
              <a:ea typeface="+mn-lt"/>
              <a:cs typeface="Calibri" panose="020F0502020204030204"/>
            </a:endParaRPr>
          </a:p>
        </p:txBody>
      </p:sp>
      <p:sp>
        <p:nvSpPr>
          <p:cNvPr id="7" name="Content Placeholder 6"/>
          <p:cNvSpPr>
            <a:spLocks noGrp="1"/>
          </p:cNvSpPr>
          <p:nvPr>
            <p:ph idx="1"/>
          </p:nvPr>
        </p:nvSpPr>
        <p:spPr>
          <a:xfrm>
            <a:off x="204650" y="767364"/>
            <a:ext cx="10946675" cy="840230"/>
          </a:xfrm>
          <a:prstGeom prst="rect">
            <a:avLst/>
          </a:prstGeom>
        </p:spPr>
        <p:txBody>
          <a:bodyPr wrap="square">
            <a:spAutoFit/>
          </a:bodyPr>
          <a:lstStyle/>
          <a:p>
            <a:pPr algn="just" eaLnBrk="0" hangingPunct="0">
              <a:spcBef>
                <a:spcPct val="50000"/>
              </a:spcBef>
              <a:defRPr/>
            </a:pPr>
            <a:r>
              <a:rPr lang="en-US" altLang="zh-CN" sz="1800" dirty="0"/>
              <a:t>You must be an active learner in this relationship, but also an active participant in furthering the development of your mentor.  You must be open to sharing your career goals, successes, and failures, and receiving feedback and advice, as detailed </a:t>
            </a:r>
            <a:r>
              <a:rPr lang="en-US" altLang="zh-CN" sz="1800" dirty="0" smtClean="0"/>
              <a:t>below:</a:t>
            </a:r>
            <a:endParaRPr lang="en-US" altLang="zh-CN" sz="1800" dirty="0"/>
          </a:p>
        </p:txBody>
      </p:sp>
      <p:graphicFrame>
        <p:nvGraphicFramePr>
          <p:cNvPr id="11" name="Group 605">
            <a:extLst>
              <a:ext uri="{FF2B5EF4-FFF2-40B4-BE49-F238E27FC236}">
                <a16:creationId xmlns:a16="http://schemas.microsoft.com/office/drawing/2014/main" id="{2BE67035-955A-4543-A173-932B4BE00073}"/>
              </a:ext>
            </a:extLst>
          </p:cNvPr>
          <p:cNvGraphicFramePr>
            <a:graphicFrameLocks/>
          </p:cNvGraphicFramePr>
          <p:nvPr>
            <p:extLst>
              <p:ext uri="{D42A27DB-BD31-4B8C-83A1-F6EECF244321}">
                <p14:modId xmlns:p14="http://schemas.microsoft.com/office/powerpoint/2010/main" val="675759427"/>
              </p:ext>
            </p:extLst>
          </p:nvPr>
        </p:nvGraphicFramePr>
        <p:xfrm>
          <a:off x="1753273" y="1673679"/>
          <a:ext cx="8239125" cy="4743286"/>
        </p:xfrm>
        <a:graphic>
          <a:graphicData uri="http://schemas.openxmlformats.org/drawingml/2006/table">
            <a:tbl>
              <a:tblPr/>
              <a:tblGrid>
                <a:gridCol w="2876294">
                  <a:extLst>
                    <a:ext uri="{9D8B030D-6E8A-4147-A177-3AD203B41FA5}">
                      <a16:colId xmlns:a16="http://schemas.microsoft.com/office/drawing/2014/main" val="20000"/>
                    </a:ext>
                  </a:extLst>
                </a:gridCol>
                <a:gridCol w="2780271">
                  <a:extLst>
                    <a:ext uri="{9D8B030D-6E8A-4147-A177-3AD203B41FA5}">
                      <a16:colId xmlns:a16="http://schemas.microsoft.com/office/drawing/2014/main" val="20001"/>
                    </a:ext>
                  </a:extLst>
                </a:gridCol>
                <a:gridCol w="2582560">
                  <a:extLst>
                    <a:ext uri="{9D8B030D-6E8A-4147-A177-3AD203B41FA5}">
                      <a16:colId xmlns:a16="http://schemas.microsoft.com/office/drawing/2014/main" val="20002"/>
                    </a:ext>
                  </a:extLst>
                </a:gridCol>
              </a:tblGrid>
              <a:tr h="495701">
                <a:tc>
                  <a:txBody>
                    <a:bodyPr/>
                    <a:lstStyle/>
                    <a:p>
                      <a:pPr marL="0" marR="0" lvl="0" indent="0" algn="ctr" defTabSz="912813" rtl="0" eaLnBrk="1" fontAlgn="base" latinLnBrk="0" hangingPunct="1">
                        <a:lnSpc>
                          <a:spcPct val="100000"/>
                        </a:lnSpc>
                        <a:spcBef>
                          <a:spcPct val="0"/>
                        </a:spcBef>
                        <a:spcAft>
                          <a:spcPct val="0"/>
                        </a:spcAft>
                        <a:buClrTx/>
                        <a:buSzPct val="120000"/>
                        <a:buFontTx/>
                        <a:buNone/>
                        <a:tabLst/>
                      </a:pPr>
                      <a:r>
                        <a:rPr kumimoji="0" lang="en-US" sz="1400" b="1" i="0" u="none" strike="noStrike" cap="none" normalizeH="0" baseline="0" dirty="0">
                          <a:ln>
                            <a:noFill/>
                          </a:ln>
                          <a:solidFill>
                            <a:schemeClr val="bg1"/>
                          </a:solidFill>
                          <a:effectLst/>
                          <a:latin typeface="Arial" pitchFamily="34" charset="0"/>
                          <a:cs typeface="Arial" pitchFamily="34" charset="0"/>
                        </a:rPr>
                        <a:t>Core Performance Expectations</a:t>
                      </a:r>
                    </a:p>
                  </a:txBody>
                  <a:tcPr marL="90000" marR="90000" marT="46800" marB="46800" anchorCtr="1" horzOverflow="overflow">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2813" rtl="0" eaLnBrk="1" fontAlgn="base" latinLnBrk="0" hangingPunct="1">
                        <a:lnSpc>
                          <a:spcPct val="100000"/>
                        </a:lnSpc>
                        <a:spcBef>
                          <a:spcPct val="0"/>
                        </a:spcBef>
                        <a:spcAft>
                          <a:spcPct val="0"/>
                        </a:spcAft>
                        <a:buClrTx/>
                        <a:buSzPct val="120000"/>
                        <a:buFontTx/>
                        <a:buNone/>
                        <a:tabLst/>
                        <a:defRPr/>
                      </a:pPr>
                      <a:r>
                        <a:rPr kumimoji="0" lang="en-US" sz="1400" b="1" i="0" u="none" strike="noStrike" cap="none" normalizeH="0" baseline="0" dirty="0">
                          <a:ln>
                            <a:noFill/>
                          </a:ln>
                          <a:solidFill>
                            <a:schemeClr val="bg1"/>
                          </a:solidFill>
                          <a:effectLst/>
                          <a:latin typeface="Arial" pitchFamily="34" charset="0"/>
                          <a:cs typeface="Arial" pitchFamily="34" charset="0"/>
                        </a:rPr>
                        <a:t>Time Commitment Obligations</a:t>
                      </a:r>
                    </a:p>
                  </a:txBody>
                  <a:tcPr marL="90000" marR="90000" marT="46800" marB="46800" anchorCtr="1" horzOverflow="overflow">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2813" rtl="0" eaLnBrk="1" fontAlgn="base" latinLnBrk="0" hangingPunct="1">
                        <a:lnSpc>
                          <a:spcPct val="100000"/>
                        </a:lnSpc>
                        <a:spcBef>
                          <a:spcPct val="0"/>
                        </a:spcBef>
                        <a:spcAft>
                          <a:spcPct val="0"/>
                        </a:spcAft>
                        <a:buClrTx/>
                        <a:buSzPct val="120000"/>
                        <a:buFontTx/>
                        <a:buNone/>
                        <a:tabLst/>
                      </a:pPr>
                      <a:r>
                        <a:rPr kumimoji="0" lang="en-US" sz="1400" b="1" i="0" u="none" strike="noStrike" cap="none" normalizeH="0" baseline="0" dirty="0">
                          <a:ln>
                            <a:noFill/>
                          </a:ln>
                          <a:solidFill>
                            <a:schemeClr val="bg1"/>
                          </a:solidFill>
                          <a:effectLst/>
                          <a:latin typeface="Arial" pitchFamily="34" charset="0"/>
                          <a:cs typeface="Arial" pitchFamily="34" charset="0"/>
                        </a:rPr>
                        <a:t>Mentoring Citizenship</a:t>
                      </a:r>
                    </a:p>
                  </a:txBody>
                  <a:tcPr marL="90000" marR="90000" marT="46800" marB="46800" anchorCtr="1" horzOverflow="overflow">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0"/>
                  </a:ext>
                </a:extLst>
              </a:tr>
              <a:tr h="4247585">
                <a:tc>
                  <a:txBody>
                    <a:bodyPr/>
                    <a:lstStyle/>
                    <a:p>
                      <a:pPr marL="228600" marR="0" lvl="0" indent="-228600" algn="l" defTabSz="914400" rtl="0" eaLnBrk="1" fontAlgn="base" latinLnBrk="0" hangingPunct="1">
                        <a:lnSpc>
                          <a:spcPct val="100000"/>
                        </a:lnSpc>
                        <a:spcBef>
                          <a:spcPct val="50000"/>
                        </a:spcBef>
                        <a:spcAft>
                          <a:spcPct val="50000"/>
                        </a:spcAft>
                        <a:buClr>
                          <a:schemeClr val="accent6">
                            <a:lumMod val="75000"/>
                          </a:schemeClr>
                        </a:buClr>
                        <a:buSzPct val="120000"/>
                        <a:buFont typeface="Arial" pitchFamily="34" charset="0"/>
                        <a:buChar char="•"/>
                        <a:tabLst/>
                      </a:pPr>
                      <a:r>
                        <a:rPr lang="en-US" sz="1200" kern="1200" dirty="0">
                          <a:solidFill>
                            <a:schemeClr val="tx1"/>
                          </a:solidFill>
                          <a:latin typeface="+mn-lt"/>
                          <a:ea typeface="+mn-ea"/>
                          <a:cs typeface="+mn-cs"/>
                        </a:rPr>
                        <a:t>Define long-term development objectives to be achieved with the support of the mentor.</a:t>
                      </a:r>
                    </a:p>
                    <a:p>
                      <a:pPr marL="228600" marR="0" lvl="0" indent="-228600" algn="l" defTabSz="914400" rtl="0" eaLnBrk="1" fontAlgn="base" latinLnBrk="0" hangingPunct="1">
                        <a:lnSpc>
                          <a:spcPct val="100000"/>
                        </a:lnSpc>
                        <a:spcBef>
                          <a:spcPct val="50000"/>
                        </a:spcBef>
                        <a:spcAft>
                          <a:spcPct val="50000"/>
                        </a:spcAft>
                        <a:buClr>
                          <a:schemeClr val="accent6">
                            <a:lumMod val="75000"/>
                          </a:schemeClr>
                        </a:buClr>
                        <a:buSzPct val="120000"/>
                        <a:buFont typeface="Arial" pitchFamily="34" charset="0"/>
                        <a:buChar char="•"/>
                        <a:tabLst/>
                      </a:pPr>
                      <a:r>
                        <a:rPr lang="en-US" sz="1200" kern="1200" dirty="0">
                          <a:solidFill>
                            <a:schemeClr val="tx1"/>
                          </a:solidFill>
                          <a:latin typeface="+mn-lt"/>
                          <a:ea typeface="+mn-ea"/>
                          <a:cs typeface="+mn-cs"/>
                        </a:rPr>
                        <a:t>Following through the actions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discussed during the mentoring </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relationship.</a:t>
                      </a:r>
                    </a:p>
                    <a:p>
                      <a:pPr marL="228600" marR="0" lvl="0" indent="-228600" algn="l" defTabSz="914400" rtl="0" eaLnBrk="1" fontAlgn="base" latinLnBrk="0" hangingPunct="1">
                        <a:lnSpc>
                          <a:spcPct val="100000"/>
                        </a:lnSpc>
                        <a:spcBef>
                          <a:spcPct val="50000"/>
                        </a:spcBef>
                        <a:spcAft>
                          <a:spcPct val="50000"/>
                        </a:spcAft>
                        <a:buClr>
                          <a:schemeClr val="accent6">
                            <a:lumMod val="75000"/>
                          </a:schemeClr>
                        </a:buClr>
                        <a:buSzPct val="120000"/>
                        <a:buFont typeface="Arial" pitchFamily="34" charset="0"/>
                        <a:buChar char="•"/>
                        <a:tabLst/>
                      </a:pPr>
                      <a:r>
                        <a:rPr lang="en-US" sz="1200" kern="1200" dirty="0">
                          <a:solidFill>
                            <a:schemeClr val="tx1"/>
                          </a:solidFill>
                          <a:latin typeface="+mn-lt"/>
                          <a:ea typeface="+mn-ea"/>
                          <a:cs typeface="+mn-cs"/>
                        </a:rPr>
                        <a:t>Be willing to discuss failures and successes</a:t>
                      </a:r>
                    </a:p>
                    <a:p>
                      <a:pPr marL="228600" marR="0" lvl="0" indent="-228600" algn="l" defTabSz="914400" rtl="0" eaLnBrk="1" fontAlgn="base" latinLnBrk="0" hangingPunct="1">
                        <a:lnSpc>
                          <a:spcPct val="100000"/>
                        </a:lnSpc>
                        <a:spcBef>
                          <a:spcPct val="50000"/>
                        </a:spcBef>
                        <a:spcAft>
                          <a:spcPct val="50000"/>
                        </a:spcAft>
                        <a:buClr>
                          <a:schemeClr val="accent6">
                            <a:lumMod val="75000"/>
                          </a:schemeClr>
                        </a:buClr>
                        <a:buSzPct val="120000"/>
                        <a:buFont typeface="Arial" pitchFamily="34" charset="0"/>
                        <a:buChar char="•"/>
                        <a:tabLst/>
                      </a:pPr>
                      <a:r>
                        <a:rPr lang="en-US" sz="1200" kern="1200" dirty="0">
                          <a:solidFill>
                            <a:schemeClr val="tx1"/>
                          </a:solidFill>
                          <a:latin typeface="+mn-lt"/>
                          <a:ea typeface="+mn-ea"/>
                          <a:cs typeface="+mn-cs"/>
                        </a:rPr>
                        <a:t>Demonstrate a genuine interest in being helped by mentor</a:t>
                      </a:r>
                    </a:p>
                    <a:p>
                      <a:pPr marL="228600" marR="0" lvl="0" indent="-228600" algn="l" defTabSz="914400" rtl="0" eaLnBrk="1" fontAlgn="base" latinLnBrk="0" hangingPunct="1">
                        <a:lnSpc>
                          <a:spcPct val="100000"/>
                        </a:lnSpc>
                        <a:spcBef>
                          <a:spcPct val="50000"/>
                        </a:spcBef>
                        <a:spcAft>
                          <a:spcPct val="50000"/>
                        </a:spcAft>
                        <a:buClr>
                          <a:schemeClr val="accent6">
                            <a:lumMod val="75000"/>
                          </a:schemeClr>
                        </a:buClr>
                        <a:buSzPct val="120000"/>
                        <a:buFont typeface="Arial" pitchFamily="34" charset="0"/>
                        <a:buChar char="•"/>
                        <a:tabLst/>
                      </a:pPr>
                      <a:r>
                        <a:rPr lang="en-US" sz="1200" kern="1200" dirty="0">
                          <a:solidFill>
                            <a:schemeClr val="tx1"/>
                          </a:solidFill>
                          <a:latin typeface="+mn-lt"/>
                          <a:ea typeface="+mn-ea"/>
                          <a:cs typeface="+mn-cs"/>
                        </a:rPr>
                        <a:t>Listen actively</a:t>
                      </a:r>
                    </a:p>
                    <a:p>
                      <a:pPr marL="228600" marR="0" lvl="0" indent="-228600" algn="l" defTabSz="914400" rtl="0" eaLnBrk="1" fontAlgn="base" latinLnBrk="0" hangingPunct="1">
                        <a:lnSpc>
                          <a:spcPct val="100000"/>
                        </a:lnSpc>
                        <a:spcBef>
                          <a:spcPct val="50000"/>
                        </a:spcBef>
                        <a:spcAft>
                          <a:spcPct val="50000"/>
                        </a:spcAft>
                        <a:buClr>
                          <a:schemeClr val="accent6">
                            <a:lumMod val="75000"/>
                          </a:schemeClr>
                        </a:buClr>
                        <a:buSzPct val="120000"/>
                        <a:buFont typeface="Arial" pitchFamily="34" charset="0"/>
                        <a:buChar char="•"/>
                        <a:tabLst/>
                      </a:pPr>
                      <a:r>
                        <a:rPr lang="en-US" sz="1200" kern="1200" dirty="0">
                          <a:solidFill>
                            <a:schemeClr val="tx1"/>
                          </a:solidFill>
                          <a:latin typeface="+mn-lt"/>
                          <a:ea typeface="+mn-ea"/>
                          <a:cs typeface="+mn-cs"/>
                        </a:rPr>
                        <a:t>Provide honest feedback to the mentor</a:t>
                      </a:r>
                    </a:p>
                    <a:p>
                      <a:pPr marL="228600" marR="0" lvl="0" indent="-228600" algn="l" defTabSz="914400" rtl="0" eaLnBrk="1" fontAlgn="base" latinLnBrk="0" hangingPunct="1">
                        <a:lnSpc>
                          <a:spcPct val="100000"/>
                        </a:lnSpc>
                        <a:spcBef>
                          <a:spcPct val="50000"/>
                        </a:spcBef>
                        <a:spcAft>
                          <a:spcPct val="50000"/>
                        </a:spcAft>
                        <a:buClr>
                          <a:schemeClr val="accent6">
                            <a:lumMod val="75000"/>
                          </a:schemeClr>
                        </a:buClr>
                        <a:buSzPct val="120000"/>
                        <a:buFont typeface="Arial" pitchFamily="34" charset="0"/>
                        <a:buChar char="•"/>
                        <a:tabLst/>
                      </a:pPr>
                      <a:r>
                        <a:rPr lang="en-US" sz="1200" kern="1200" dirty="0">
                          <a:solidFill>
                            <a:schemeClr val="tx1"/>
                          </a:solidFill>
                          <a:latin typeface="+mn-lt"/>
                          <a:ea typeface="+mn-ea"/>
                          <a:cs typeface="+mn-cs"/>
                        </a:rPr>
                        <a:t>Seek ways to achieve objectives and contribute ideas for solving particular problems</a:t>
                      </a:r>
                    </a:p>
                  </a:txBody>
                  <a:tcPr horzOverflow="overflow">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gradFill flip="none" rotWithShape="1">
                      <a:gsLst>
                        <a:gs pos="0">
                          <a:schemeClr val="bg1">
                            <a:lumMod val="85000"/>
                          </a:schemeClr>
                        </a:gs>
                        <a:gs pos="39999">
                          <a:schemeClr val="bg1"/>
                        </a:gs>
                      </a:gsLst>
                      <a:lin ang="5400000" scaled="1"/>
                      <a:tileRect/>
                    </a:gradFill>
                  </a:tcPr>
                </a:tc>
                <a:tc>
                  <a:txBody>
                    <a:bodyPr/>
                    <a:lstStyle/>
                    <a:p>
                      <a:pPr marL="228600" marR="0" lvl="0" indent="-228600" algn="l" defTabSz="914400" rtl="0" eaLnBrk="1" fontAlgn="base" latinLnBrk="0" hangingPunct="1">
                        <a:lnSpc>
                          <a:spcPct val="100000"/>
                        </a:lnSpc>
                        <a:spcBef>
                          <a:spcPct val="50000"/>
                        </a:spcBef>
                        <a:spcAft>
                          <a:spcPct val="50000"/>
                        </a:spcAft>
                        <a:buClr>
                          <a:schemeClr val="accent6">
                            <a:lumMod val="75000"/>
                          </a:schemeClr>
                        </a:buClr>
                        <a:buSzPct val="120000"/>
                        <a:buFont typeface="Arial" pitchFamily="34" charset="0"/>
                        <a:buChar char="•"/>
                        <a:tabLst/>
                      </a:pPr>
                      <a:r>
                        <a:rPr lang="en-GB" sz="1200" kern="1200" dirty="0">
                          <a:solidFill>
                            <a:schemeClr val="tx1"/>
                          </a:solidFill>
                          <a:latin typeface="+mn-lt"/>
                          <a:ea typeface="+mn-ea"/>
                          <a:cs typeface="+mn-cs"/>
                        </a:rPr>
                        <a:t> </a:t>
                      </a:r>
                      <a:r>
                        <a:rPr lang="en-US" sz="1200" kern="1200" dirty="0">
                          <a:solidFill>
                            <a:schemeClr val="tx1"/>
                          </a:solidFill>
                          <a:latin typeface="+mn-lt"/>
                          <a:ea typeface="+mn-ea"/>
                          <a:cs typeface="+mn-cs"/>
                        </a:rPr>
                        <a:t>Be accountable for scheduling &amp; preparing the meetings and managing the logistics.</a:t>
                      </a:r>
                    </a:p>
                    <a:p>
                      <a:pPr marL="228600" marR="0" lvl="0" indent="-228600" algn="l" defTabSz="914400" rtl="0" eaLnBrk="1" fontAlgn="base" latinLnBrk="0" hangingPunct="1">
                        <a:lnSpc>
                          <a:spcPct val="100000"/>
                        </a:lnSpc>
                        <a:spcBef>
                          <a:spcPct val="50000"/>
                        </a:spcBef>
                        <a:spcAft>
                          <a:spcPct val="50000"/>
                        </a:spcAft>
                        <a:buClr>
                          <a:schemeClr val="accent6">
                            <a:lumMod val="75000"/>
                          </a:schemeClr>
                        </a:buClr>
                        <a:buSzPct val="120000"/>
                        <a:buFont typeface="Arial" pitchFamily="34" charset="0"/>
                        <a:buChar char="•"/>
                        <a:tabLst/>
                      </a:pPr>
                      <a:r>
                        <a:rPr lang="en-US" sz="1200" kern="1200" dirty="0">
                          <a:solidFill>
                            <a:schemeClr val="tx1"/>
                          </a:solidFill>
                          <a:latin typeface="+mn-lt"/>
                          <a:ea typeface="+mn-ea"/>
                          <a:cs typeface="+mn-cs"/>
                        </a:rPr>
                        <a:t>Be respectful of mentor’s time and schedule</a:t>
                      </a:r>
                    </a:p>
                    <a:p>
                      <a:pPr marL="228600" marR="0" lvl="0" indent="-228600" algn="l" defTabSz="914400" rtl="0" eaLnBrk="1" fontAlgn="base" latinLnBrk="0" hangingPunct="1">
                        <a:lnSpc>
                          <a:spcPct val="100000"/>
                        </a:lnSpc>
                        <a:spcBef>
                          <a:spcPct val="50000"/>
                        </a:spcBef>
                        <a:spcAft>
                          <a:spcPct val="50000"/>
                        </a:spcAft>
                        <a:buClr>
                          <a:schemeClr val="accent6">
                            <a:lumMod val="75000"/>
                          </a:schemeClr>
                        </a:buClr>
                        <a:buSzPct val="120000"/>
                        <a:buFont typeface="Arial" pitchFamily="34" charset="0"/>
                        <a:buChar char="•"/>
                        <a:tabLst/>
                      </a:pPr>
                      <a:r>
                        <a:rPr lang="en-US" sz="1200" kern="1200" dirty="0">
                          <a:solidFill>
                            <a:schemeClr val="tx1"/>
                          </a:solidFill>
                          <a:latin typeface="+mn-lt"/>
                          <a:ea typeface="+mn-ea"/>
                          <a:cs typeface="+mn-cs"/>
                        </a:rPr>
                        <a:t>Commit the time and energy</a:t>
                      </a:r>
                    </a:p>
                    <a:p>
                      <a:pPr marL="228600" marR="0" lvl="0" indent="-228600" algn="l" defTabSz="914400" rtl="0" eaLnBrk="1" fontAlgn="base" latinLnBrk="0" hangingPunct="1">
                        <a:lnSpc>
                          <a:spcPct val="100000"/>
                        </a:lnSpc>
                        <a:spcBef>
                          <a:spcPct val="50000"/>
                        </a:spcBef>
                        <a:spcAft>
                          <a:spcPct val="50000"/>
                        </a:spcAft>
                        <a:buClr>
                          <a:schemeClr val="accent6">
                            <a:lumMod val="75000"/>
                          </a:schemeClr>
                        </a:buClr>
                        <a:buSzPct val="120000"/>
                        <a:buFont typeface="Arial" pitchFamily="34" charset="0"/>
                        <a:buChar char="•"/>
                        <a:tabLst/>
                      </a:pPr>
                      <a:r>
                        <a:rPr lang="en-US" sz="1200" kern="1200" dirty="0">
                          <a:solidFill>
                            <a:schemeClr val="tx1"/>
                          </a:solidFill>
                          <a:latin typeface="+mn-lt"/>
                          <a:ea typeface="+mn-ea"/>
                          <a:cs typeface="+mn-cs"/>
                        </a:rPr>
                        <a:t>Do the necessary pre-work for mentoring conversations</a:t>
                      </a:r>
                    </a:p>
                    <a:p>
                      <a:pPr marL="228600" marR="0" lvl="0" indent="-228600" algn="l" defTabSz="914400" rtl="0" eaLnBrk="1" fontAlgn="base" latinLnBrk="0" hangingPunct="1">
                        <a:lnSpc>
                          <a:spcPct val="100000"/>
                        </a:lnSpc>
                        <a:spcBef>
                          <a:spcPct val="50000"/>
                        </a:spcBef>
                        <a:spcAft>
                          <a:spcPct val="50000"/>
                        </a:spcAft>
                        <a:buClr>
                          <a:schemeClr val="accent6">
                            <a:lumMod val="75000"/>
                          </a:schemeClr>
                        </a:buClr>
                        <a:buSzPct val="120000"/>
                        <a:buFont typeface="Arial" pitchFamily="34" charset="0"/>
                        <a:buChar char="•"/>
                        <a:tabLst/>
                      </a:pPr>
                      <a:r>
                        <a:rPr lang="en-US" sz="1200" kern="1200" dirty="0">
                          <a:solidFill>
                            <a:schemeClr val="tx1"/>
                          </a:solidFill>
                          <a:latin typeface="+mn-lt"/>
                          <a:ea typeface="+mn-ea"/>
                          <a:cs typeface="+mn-cs"/>
                        </a:rPr>
                        <a:t>Informally communicate on a regular basis with mentor</a:t>
                      </a:r>
                    </a:p>
                  </a:txBody>
                  <a:tcPr horzOverflow="overflow">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gradFill flip="none" rotWithShape="1">
                      <a:gsLst>
                        <a:gs pos="0">
                          <a:schemeClr val="bg1">
                            <a:lumMod val="85000"/>
                          </a:schemeClr>
                        </a:gs>
                        <a:gs pos="39999">
                          <a:schemeClr val="bg1"/>
                        </a:gs>
                      </a:gsLst>
                      <a:lin ang="5400000" scaled="1"/>
                      <a:tileRect/>
                    </a:gradFill>
                  </a:tcPr>
                </a:tc>
                <a:tc>
                  <a:txBody>
                    <a:bodyPr/>
                    <a:lstStyle/>
                    <a:p>
                      <a:pPr marL="228600" marR="0" lvl="0" indent="-228600" algn="l" defTabSz="914400" rtl="0" eaLnBrk="1" fontAlgn="base" latinLnBrk="0" hangingPunct="1">
                        <a:lnSpc>
                          <a:spcPct val="100000"/>
                        </a:lnSpc>
                        <a:spcBef>
                          <a:spcPct val="50000"/>
                        </a:spcBef>
                        <a:spcAft>
                          <a:spcPct val="50000"/>
                        </a:spcAft>
                        <a:buClr>
                          <a:schemeClr val="accent6">
                            <a:lumMod val="75000"/>
                          </a:schemeClr>
                        </a:buClr>
                        <a:buSzPct val="120000"/>
                        <a:buFont typeface="Arial" pitchFamily="34" charset="0"/>
                        <a:buChar char="•"/>
                        <a:tabLst/>
                      </a:pPr>
                      <a:r>
                        <a:rPr lang="en-US" sz="1200" kern="1200" dirty="0">
                          <a:solidFill>
                            <a:schemeClr val="tx1"/>
                          </a:solidFill>
                          <a:latin typeface="+mn-lt"/>
                          <a:ea typeface="+mn-ea"/>
                          <a:cs typeface="+mn-cs"/>
                        </a:rPr>
                        <a:t>Attend mentoring-related meetings and events and avoid cancelling or</a:t>
                      </a:r>
                      <a:r>
                        <a:rPr lang="en-US" sz="1200" kern="1200" baseline="0" dirty="0">
                          <a:solidFill>
                            <a:schemeClr val="tx1"/>
                          </a:solidFill>
                          <a:latin typeface="+mn-lt"/>
                          <a:ea typeface="+mn-ea"/>
                          <a:cs typeface="+mn-cs"/>
                        </a:rPr>
                        <a:t> postponing </a:t>
                      </a:r>
                      <a:endParaRPr lang="en-US" sz="1200" kern="1200" dirty="0">
                        <a:solidFill>
                          <a:schemeClr val="tx1"/>
                        </a:solidFill>
                        <a:latin typeface="+mn-lt"/>
                        <a:ea typeface="+mn-ea"/>
                        <a:cs typeface="+mn-cs"/>
                      </a:endParaRPr>
                    </a:p>
                    <a:p>
                      <a:pPr marL="228600" marR="0" lvl="0" indent="-228600" algn="l" defTabSz="914400" rtl="0" eaLnBrk="1" fontAlgn="base" latinLnBrk="0" hangingPunct="1">
                        <a:lnSpc>
                          <a:spcPct val="100000"/>
                        </a:lnSpc>
                        <a:spcBef>
                          <a:spcPct val="50000"/>
                        </a:spcBef>
                        <a:spcAft>
                          <a:spcPct val="50000"/>
                        </a:spcAft>
                        <a:buClr>
                          <a:schemeClr val="accent6">
                            <a:lumMod val="75000"/>
                          </a:schemeClr>
                        </a:buClr>
                        <a:buSzPct val="120000"/>
                        <a:buFont typeface="Arial" pitchFamily="34" charset="0"/>
                        <a:buChar char="•"/>
                        <a:tabLst/>
                      </a:pPr>
                      <a:r>
                        <a:rPr lang="en-US" sz="1200" kern="1200" dirty="0">
                          <a:solidFill>
                            <a:schemeClr val="tx1"/>
                          </a:solidFill>
                          <a:latin typeface="+mn-lt"/>
                          <a:ea typeface="+mn-ea"/>
                          <a:cs typeface="+mn-cs"/>
                        </a:rPr>
                        <a:t>Maintain privacy/confidentiality of development conversations</a:t>
                      </a:r>
                    </a:p>
                    <a:p>
                      <a:pPr marL="228600" marR="0" lvl="0" indent="-228600" algn="l" defTabSz="914400" rtl="0" eaLnBrk="1" fontAlgn="base" latinLnBrk="0" hangingPunct="1">
                        <a:lnSpc>
                          <a:spcPct val="100000"/>
                        </a:lnSpc>
                        <a:spcBef>
                          <a:spcPct val="50000"/>
                        </a:spcBef>
                        <a:spcAft>
                          <a:spcPct val="50000"/>
                        </a:spcAft>
                        <a:buClr>
                          <a:schemeClr val="accent6">
                            <a:lumMod val="75000"/>
                          </a:schemeClr>
                        </a:buClr>
                        <a:buSzPct val="120000"/>
                        <a:buFont typeface="Arial" pitchFamily="34" charset="0"/>
                        <a:buChar char="•"/>
                        <a:tabLst/>
                      </a:pPr>
                      <a:r>
                        <a:rPr lang="en-US" sz="1200" kern="1200" dirty="0">
                          <a:solidFill>
                            <a:schemeClr val="tx1"/>
                          </a:solidFill>
                          <a:latin typeface="+mn-lt"/>
                          <a:ea typeface="+mn-ea"/>
                          <a:cs typeface="+mn-cs"/>
                        </a:rPr>
                        <a:t>Track and let mentor know of any developments and career progress</a:t>
                      </a:r>
                    </a:p>
                  </a:txBody>
                  <a:tcPr horzOverflow="overflow">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gradFill flip="none" rotWithShape="1">
                      <a:gsLst>
                        <a:gs pos="0">
                          <a:schemeClr val="bg1">
                            <a:lumMod val="85000"/>
                          </a:schemeClr>
                        </a:gs>
                        <a:gs pos="39999">
                          <a:schemeClr val="bg1"/>
                        </a:gs>
                      </a:gsLst>
                      <a:lin ang="5400000" scaled="1"/>
                      <a:tileRect/>
                    </a:gra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96063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BC57608-5D2C-5347-965A-F7A85500462B}"/>
              </a:ext>
            </a:extLst>
          </p:cNvPr>
          <p:cNvPicPr>
            <a:picLocks noChangeAspect="1"/>
          </p:cNvPicPr>
          <p:nvPr/>
        </p:nvPicPr>
        <p:blipFill>
          <a:blip r:embed="rId2"/>
          <a:stretch>
            <a:fillRect/>
          </a:stretch>
        </p:blipFill>
        <p:spPr>
          <a:xfrm>
            <a:off x="-1" y="6536267"/>
            <a:ext cx="10248979" cy="68057"/>
          </a:xfrm>
          <a:prstGeom prst="rect">
            <a:avLst/>
          </a:prstGeom>
        </p:spPr>
      </p:pic>
      <p:sp>
        <p:nvSpPr>
          <p:cNvPr id="10" name="Rectangle 9">
            <a:extLst>
              <a:ext uri="{FF2B5EF4-FFF2-40B4-BE49-F238E27FC236}">
                <a16:creationId xmlns:a16="http://schemas.microsoft.com/office/drawing/2014/main" id="{A5DC6613-30F3-DD41-8416-2BD658088D40}"/>
              </a:ext>
            </a:extLst>
          </p:cNvPr>
          <p:cNvSpPr/>
          <p:nvPr/>
        </p:nvSpPr>
        <p:spPr>
          <a:xfrm>
            <a:off x="10371809" y="6342641"/>
            <a:ext cx="163095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www.amref.org</a:t>
            </a:r>
          </a:p>
        </p:txBody>
      </p:sp>
      <p:pic>
        <p:nvPicPr>
          <p:cNvPr id="12" name="Picture 11">
            <a:extLst>
              <a:ext uri="{FF2B5EF4-FFF2-40B4-BE49-F238E27FC236}">
                <a16:creationId xmlns:a16="http://schemas.microsoft.com/office/drawing/2014/main" id="{4B7F47CA-00C3-B54F-A283-BFFF63378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8126" y="220550"/>
            <a:ext cx="1234642" cy="872461"/>
          </a:xfrm>
          <a:prstGeom prst="rect">
            <a:avLst/>
          </a:prstGeom>
        </p:spPr>
      </p:pic>
      <p:sp>
        <p:nvSpPr>
          <p:cNvPr id="5" name="TextBox 4">
            <a:extLst>
              <a:ext uri="{FF2B5EF4-FFF2-40B4-BE49-F238E27FC236}">
                <a16:creationId xmlns:a16="http://schemas.microsoft.com/office/drawing/2014/main" id="{0E1EA5B8-7B24-4CD9-9A26-3A8E8A223B6A}"/>
              </a:ext>
            </a:extLst>
          </p:cNvPr>
          <p:cNvSpPr txBox="1"/>
          <p:nvPr/>
        </p:nvSpPr>
        <p:spPr>
          <a:xfrm>
            <a:off x="509451" y="178059"/>
            <a:ext cx="1037681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lt"/>
                <a:cs typeface="Calibri" panose="020F0502020204030204"/>
              </a:rPr>
              <a:t>Define your goals for the </a:t>
            </a:r>
            <a:r>
              <a:rPr kumimoji="0" lang="en-US" sz="2800" b="1" i="0" u="none" strike="noStrike" kern="1200" cap="none" spc="0" normalizeH="0" baseline="0" noProof="0" dirty="0" smtClean="0">
                <a:ln>
                  <a:noFill/>
                </a:ln>
                <a:solidFill>
                  <a:srgbClr val="FF0000"/>
                </a:solidFill>
                <a:effectLst/>
                <a:uLnTx/>
                <a:uFillTx/>
                <a:latin typeface="Calibri" panose="020F0502020204030204"/>
                <a:ea typeface="+mn-lt"/>
                <a:cs typeface="Calibri" panose="020F0502020204030204"/>
              </a:rPr>
              <a:t>Mentorship Relationship</a:t>
            </a:r>
            <a:endParaRPr kumimoji="0" lang="en-US" sz="2800" b="1" i="0" u="none" strike="noStrike" kern="1200" cap="none" spc="0" normalizeH="0" baseline="0" noProof="0" dirty="0">
              <a:ln>
                <a:noFill/>
              </a:ln>
              <a:solidFill>
                <a:srgbClr val="FF0000"/>
              </a:solidFill>
              <a:effectLst/>
              <a:uLnTx/>
              <a:uFillTx/>
              <a:latin typeface="Calibri" panose="020F0502020204030204"/>
              <a:ea typeface="+mn-lt"/>
              <a:cs typeface="Calibri" panose="020F0502020204030204"/>
            </a:endParaRPr>
          </a:p>
        </p:txBody>
      </p:sp>
      <p:sp>
        <p:nvSpPr>
          <p:cNvPr id="7" name="Content Placeholder 6"/>
          <p:cNvSpPr>
            <a:spLocks noGrp="1"/>
          </p:cNvSpPr>
          <p:nvPr>
            <p:ph idx="1"/>
          </p:nvPr>
        </p:nvSpPr>
        <p:spPr>
          <a:xfrm>
            <a:off x="178145" y="714355"/>
            <a:ext cx="10946675" cy="590931"/>
          </a:xfrm>
          <a:prstGeom prst="rect">
            <a:avLst/>
          </a:prstGeom>
        </p:spPr>
        <p:txBody>
          <a:bodyPr wrap="square">
            <a:spAutoFit/>
          </a:bodyPr>
          <a:lstStyle/>
          <a:p>
            <a:pPr algn="just">
              <a:defRPr/>
            </a:pPr>
            <a:r>
              <a:rPr lang="en-US" altLang="zh-CN" sz="1800" dirty="0"/>
              <a:t>Consider the below </a:t>
            </a:r>
            <a:r>
              <a:rPr lang="en-US" altLang="zh-CN" sz="1800" dirty="0" smtClean="0"/>
              <a:t>questions </a:t>
            </a:r>
            <a:r>
              <a:rPr lang="en-US" altLang="zh-CN" sz="1800" dirty="0"/>
              <a:t>to establish your expectations of the relationship prior to meeting your mentor.  Discuss this information in the initial meeting with your mentor:</a:t>
            </a:r>
          </a:p>
        </p:txBody>
      </p:sp>
      <p:graphicFrame>
        <p:nvGraphicFramePr>
          <p:cNvPr id="11" name="Group 343">
            <a:extLst>
              <a:ext uri="{FF2B5EF4-FFF2-40B4-BE49-F238E27FC236}">
                <a16:creationId xmlns:a16="http://schemas.microsoft.com/office/drawing/2014/main" id="{54F8CEEC-A62B-4401-AB32-2709ED960A90}"/>
              </a:ext>
            </a:extLst>
          </p:cNvPr>
          <p:cNvGraphicFramePr>
            <a:graphicFrameLocks noGrp="1"/>
          </p:cNvGraphicFramePr>
          <p:nvPr>
            <p:extLst>
              <p:ext uri="{D42A27DB-BD31-4B8C-83A1-F6EECF244321}">
                <p14:modId xmlns:p14="http://schemas.microsoft.com/office/powerpoint/2010/main" val="2193801571"/>
              </p:ext>
            </p:extLst>
          </p:nvPr>
        </p:nvGraphicFramePr>
        <p:xfrm>
          <a:off x="509451" y="1430571"/>
          <a:ext cx="10615368" cy="4191405"/>
        </p:xfrm>
        <a:graphic>
          <a:graphicData uri="http://schemas.openxmlformats.org/drawingml/2006/table">
            <a:tbl>
              <a:tblPr/>
              <a:tblGrid>
                <a:gridCol w="5590903">
                  <a:extLst>
                    <a:ext uri="{9D8B030D-6E8A-4147-A177-3AD203B41FA5}">
                      <a16:colId xmlns:a16="http://schemas.microsoft.com/office/drawing/2014/main" val="20000"/>
                    </a:ext>
                  </a:extLst>
                </a:gridCol>
                <a:gridCol w="5024465">
                  <a:extLst>
                    <a:ext uri="{9D8B030D-6E8A-4147-A177-3AD203B41FA5}">
                      <a16:colId xmlns:a16="http://schemas.microsoft.com/office/drawing/2014/main" val="3809703643"/>
                    </a:ext>
                  </a:extLst>
                </a:gridCol>
              </a:tblGrid>
              <a:tr h="436269">
                <a:tc gridSpan="2">
                  <a:txBody>
                    <a:bodyPr/>
                    <a:lstStyle>
                      <a:defPPr>
                        <a:defRPr lang="fr-FR"/>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2813" rtl="0" eaLnBrk="1" fontAlgn="base" latinLnBrk="0" hangingPunct="1">
                        <a:lnSpc>
                          <a:spcPct val="100000"/>
                        </a:lnSpc>
                        <a:spcBef>
                          <a:spcPct val="0"/>
                        </a:spcBef>
                        <a:spcAft>
                          <a:spcPct val="0"/>
                        </a:spcAft>
                        <a:buClrTx/>
                        <a:buSzPct val="120000"/>
                        <a:buFontTx/>
                        <a:buNone/>
                        <a:tabLst/>
                        <a:defRPr/>
                      </a:pPr>
                      <a:r>
                        <a:rPr kumimoji="0" lang="en-US" sz="1800" b="1" i="0" u="none" strike="noStrike" kern="1200" cap="none" normalizeH="0" baseline="0" dirty="0">
                          <a:ln>
                            <a:noFill/>
                          </a:ln>
                          <a:solidFill>
                            <a:schemeClr val="bg1"/>
                          </a:solidFill>
                          <a:effectLst/>
                          <a:latin typeface="Arial Narrow" pitchFamily="34" charset="0"/>
                          <a:ea typeface="+mn-ea"/>
                          <a:cs typeface="+mn-cs"/>
                        </a:rPr>
                        <a:t>Questions to Consider</a:t>
                      </a:r>
                    </a:p>
                  </a:txBody>
                  <a:tcPr marL="18288" marR="18288" marT="18288" marB="1828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hMerge="1">
                  <a:txBody>
                    <a:bodyPr/>
                    <a:lstStyle/>
                    <a:p>
                      <a:pPr marL="0" marR="0" lvl="0" indent="0" algn="ctr" defTabSz="912813" rtl="0" eaLnBrk="1" fontAlgn="base" latinLnBrk="0" hangingPunct="1">
                        <a:lnSpc>
                          <a:spcPct val="100000"/>
                        </a:lnSpc>
                        <a:spcBef>
                          <a:spcPct val="0"/>
                        </a:spcBef>
                        <a:spcAft>
                          <a:spcPct val="0"/>
                        </a:spcAft>
                        <a:buClrTx/>
                        <a:buSzPct val="120000"/>
                        <a:buFontTx/>
                        <a:buNone/>
                        <a:tabLst/>
                        <a:defRPr/>
                      </a:pPr>
                      <a:endParaRPr kumimoji="0" lang="en-US" sz="1800" b="1" i="0" u="none" strike="noStrike" kern="1200" cap="none" normalizeH="0" baseline="0" dirty="0">
                        <a:ln>
                          <a:noFill/>
                        </a:ln>
                        <a:solidFill>
                          <a:schemeClr val="bg1"/>
                        </a:solidFill>
                        <a:effectLst/>
                        <a:latin typeface="Arial Narrow" pitchFamily="34" charset="0"/>
                        <a:ea typeface="+mn-ea"/>
                        <a:cs typeface="+mn-cs"/>
                      </a:endParaRPr>
                    </a:p>
                  </a:txBody>
                  <a:tcPr marL="18288" marR="18288" marT="18288" marB="18288" anchor="ctr" horzOverflow="overflow">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lumMod val="75000"/>
                      </a:schemeClr>
                    </a:solidFill>
                  </a:tcPr>
                </a:tc>
                <a:extLst>
                  <a:ext uri="{0D108BD9-81ED-4DB2-BD59-A6C34878D82A}">
                    <a16:rowId xmlns:a16="http://schemas.microsoft.com/office/drawing/2014/main" val="10000"/>
                  </a:ext>
                </a:extLst>
              </a:tr>
              <a:tr h="2803470">
                <a:tc>
                  <a:txBody>
                    <a:bodyPr/>
                    <a:lstStyle>
                      <a:defPPr>
                        <a:defRPr lang="fr-FR"/>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514350" marR="0" lvl="2" indent="-285750" algn="l" defTabSz="914400" rtl="0" eaLnBrk="1" fontAlgn="base" latinLnBrk="0" hangingPunct="1">
                        <a:lnSpc>
                          <a:spcPct val="100000"/>
                        </a:lnSpc>
                        <a:spcBef>
                          <a:spcPts val="0"/>
                        </a:spcBef>
                        <a:spcAft>
                          <a:spcPts val="600"/>
                        </a:spcAft>
                        <a:buClr>
                          <a:schemeClr val="accent6">
                            <a:lumMod val="75000"/>
                          </a:schemeClr>
                        </a:buClr>
                        <a:buSzPct val="120000"/>
                        <a:buFont typeface="Wingdings" panose="05000000000000000000" pitchFamily="2" charset="2"/>
                        <a:buChar char="q"/>
                        <a:tabLst/>
                      </a:pPr>
                      <a:r>
                        <a:rPr lang="en-US" sz="1400" kern="1200" dirty="0">
                          <a:solidFill>
                            <a:schemeClr val="tx1"/>
                          </a:solidFill>
                          <a:latin typeface="+mn-lt"/>
                          <a:ea typeface="+mn-ea"/>
                          <a:cs typeface="+mn-cs"/>
                        </a:rPr>
                        <a:t>What do you hope to achieve with this relationship?</a:t>
                      </a:r>
                    </a:p>
                    <a:p>
                      <a:pPr marL="514350" marR="0" lvl="2" indent="-285750" algn="l" defTabSz="914400" rtl="0" eaLnBrk="1" fontAlgn="base" latinLnBrk="0" hangingPunct="1">
                        <a:lnSpc>
                          <a:spcPct val="100000"/>
                        </a:lnSpc>
                        <a:spcBef>
                          <a:spcPts val="0"/>
                        </a:spcBef>
                        <a:spcAft>
                          <a:spcPts val="600"/>
                        </a:spcAft>
                        <a:buClr>
                          <a:schemeClr val="accent6">
                            <a:lumMod val="75000"/>
                          </a:schemeClr>
                        </a:buClr>
                        <a:buSzPct val="120000"/>
                        <a:buFont typeface="Wingdings" panose="05000000000000000000" pitchFamily="2" charset="2"/>
                        <a:buChar char="q"/>
                        <a:tabLst/>
                      </a:pPr>
                      <a:r>
                        <a:rPr lang="en-US" sz="1400" kern="1200" dirty="0">
                          <a:solidFill>
                            <a:schemeClr val="tx1"/>
                          </a:solidFill>
                          <a:latin typeface="+mn-lt"/>
                          <a:ea typeface="+mn-ea"/>
                          <a:cs typeface="+mn-cs"/>
                        </a:rPr>
                        <a:t>What role do you expect your mentor to play?</a:t>
                      </a:r>
                    </a:p>
                    <a:p>
                      <a:pPr marL="514350" marR="0" lvl="2" indent="-285750" algn="l" defTabSz="914400" rtl="0" eaLnBrk="1" fontAlgn="base" latinLnBrk="0" hangingPunct="1">
                        <a:lnSpc>
                          <a:spcPct val="100000"/>
                        </a:lnSpc>
                        <a:spcBef>
                          <a:spcPts val="0"/>
                        </a:spcBef>
                        <a:spcAft>
                          <a:spcPts val="600"/>
                        </a:spcAft>
                        <a:buClr>
                          <a:schemeClr val="accent6">
                            <a:lumMod val="75000"/>
                          </a:schemeClr>
                        </a:buClr>
                        <a:buSzPct val="120000"/>
                        <a:buFont typeface="Wingdings" panose="05000000000000000000" pitchFamily="2" charset="2"/>
                        <a:buChar char="q"/>
                        <a:tabLst/>
                      </a:pPr>
                      <a:r>
                        <a:rPr lang="en-US" sz="1400" kern="1200" dirty="0">
                          <a:solidFill>
                            <a:schemeClr val="tx1"/>
                          </a:solidFill>
                          <a:latin typeface="+mn-lt"/>
                          <a:ea typeface="+mn-ea"/>
                          <a:cs typeface="+mn-cs"/>
                        </a:rPr>
                        <a:t>Are there any ground rules you would like to set (e.g., confidentiality, openness, candor)?</a:t>
                      </a:r>
                    </a:p>
                    <a:p>
                      <a:pPr marL="514350" marR="0" lvl="2" indent="-285750" algn="l" defTabSz="914400" rtl="0" eaLnBrk="1" fontAlgn="base" latinLnBrk="0" hangingPunct="1">
                        <a:lnSpc>
                          <a:spcPct val="100000"/>
                        </a:lnSpc>
                        <a:spcBef>
                          <a:spcPts val="0"/>
                        </a:spcBef>
                        <a:spcAft>
                          <a:spcPts val="600"/>
                        </a:spcAft>
                        <a:buClr>
                          <a:schemeClr val="accent6">
                            <a:lumMod val="75000"/>
                          </a:schemeClr>
                        </a:buClr>
                        <a:buSzPct val="120000"/>
                        <a:buFont typeface="Wingdings" panose="05000000000000000000" pitchFamily="2" charset="2"/>
                        <a:buChar char="q"/>
                        <a:tabLst/>
                      </a:pPr>
                      <a:r>
                        <a:rPr lang="en-US" sz="1400" kern="1200" dirty="0">
                          <a:solidFill>
                            <a:schemeClr val="tx1"/>
                          </a:solidFill>
                          <a:latin typeface="+mn-lt"/>
                          <a:ea typeface="+mn-ea"/>
                          <a:cs typeface="+mn-cs"/>
                        </a:rPr>
                        <a:t>What are your greatest strengths?</a:t>
                      </a:r>
                    </a:p>
                    <a:p>
                      <a:pPr marL="514350" marR="0" lvl="2" indent="-285750" algn="l" defTabSz="914400" rtl="0" eaLnBrk="1" fontAlgn="base" latinLnBrk="0" hangingPunct="1">
                        <a:lnSpc>
                          <a:spcPct val="100000"/>
                        </a:lnSpc>
                        <a:spcBef>
                          <a:spcPts val="0"/>
                        </a:spcBef>
                        <a:spcAft>
                          <a:spcPts val="600"/>
                        </a:spcAft>
                        <a:buClr>
                          <a:schemeClr val="accent6">
                            <a:lumMod val="75000"/>
                          </a:schemeClr>
                        </a:buClr>
                        <a:buSzPct val="120000"/>
                        <a:buFont typeface="Wingdings" panose="05000000000000000000" pitchFamily="2" charset="2"/>
                        <a:buChar char="q"/>
                        <a:tabLst/>
                      </a:pPr>
                      <a:r>
                        <a:rPr lang="en-US" sz="1400" kern="1200" dirty="0">
                          <a:solidFill>
                            <a:schemeClr val="tx1"/>
                          </a:solidFill>
                          <a:latin typeface="+mn-lt"/>
                          <a:ea typeface="+mn-ea"/>
                          <a:cs typeface="+mn-cs"/>
                        </a:rPr>
                        <a:t>What are your</a:t>
                      </a:r>
                      <a:r>
                        <a:rPr lang="en-US" sz="1400" kern="1200" baseline="0" dirty="0">
                          <a:solidFill>
                            <a:schemeClr val="tx1"/>
                          </a:solidFill>
                          <a:latin typeface="+mn-lt"/>
                          <a:ea typeface="+mn-ea"/>
                          <a:cs typeface="+mn-cs"/>
                        </a:rPr>
                        <a:t> improvement areas</a:t>
                      </a:r>
                      <a:r>
                        <a:rPr lang="en-US" sz="1400" kern="1200" dirty="0">
                          <a:solidFill>
                            <a:schemeClr val="tx1"/>
                          </a:solidFill>
                          <a:latin typeface="+mn-lt"/>
                          <a:ea typeface="+mn-ea"/>
                          <a:cs typeface="+mn-cs"/>
                        </a:rPr>
                        <a:t>?</a:t>
                      </a:r>
                    </a:p>
                    <a:p>
                      <a:pPr marL="514350" marR="0" lvl="2" indent="-285750" algn="l" defTabSz="914400" rtl="0" eaLnBrk="1" fontAlgn="base" latinLnBrk="0" hangingPunct="1">
                        <a:lnSpc>
                          <a:spcPct val="100000"/>
                        </a:lnSpc>
                        <a:spcBef>
                          <a:spcPts val="0"/>
                        </a:spcBef>
                        <a:spcAft>
                          <a:spcPts val="600"/>
                        </a:spcAft>
                        <a:buClr>
                          <a:schemeClr val="accent6">
                            <a:lumMod val="75000"/>
                          </a:schemeClr>
                        </a:buClr>
                        <a:buSzPct val="120000"/>
                        <a:buFont typeface="Wingdings" panose="05000000000000000000" pitchFamily="2" charset="2"/>
                        <a:buChar char="q"/>
                        <a:tabLst/>
                      </a:pPr>
                      <a:r>
                        <a:rPr lang="en-US" sz="1400" kern="1200" dirty="0">
                          <a:solidFill>
                            <a:schemeClr val="tx1"/>
                          </a:solidFill>
                          <a:latin typeface="+mn-lt"/>
                          <a:ea typeface="+mn-ea"/>
                          <a:cs typeface="+mn-cs"/>
                        </a:rPr>
                        <a:t>How would you like to go about achieving your goals?</a:t>
                      </a:r>
                    </a:p>
                    <a:p>
                      <a:pPr marL="514350" marR="0" lvl="2" indent="-285750" algn="l" defTabSz="914400" rtl="0" eaLnBrk="1" fontAlgn="base" latinLnBrk="0" hangingPunct="1">
                        <a:lnSpc>
                          <a:spcPct val="100000"/>
                        </a:lnSpc>
                        <a:spcBef>
                          <a:spcPts val="0"/>
                        </a:spcBef>
                        <a:spcAft>
                          <a:spcPts val="600"/>
                        </a:spcAft>
                        <a:buClr>
                          <a:schemeClr val="accent6">
                            <a:lumMod val="75000"/>
                          </a:schemeClr>
                        </a:buClr>
                        <a:buSzPct val="120000"/>
                        <a:buFont typeface="Wingdings" panose="05000000000000000000" pitchFamily="2" charset="2"/>
                        <a:buChar char="q"/>
                        <a:tabLst/>
                        <a:defRPr/>
                      </a:pPr>
                      <a:r>
                        <a:rPr lang="en-US" sz="1400" kern="1200" dirty="0">
                          <a:solidFill>
                            <a:schemeClr val="tx1"/>
                          </a:solidFill>
                          <a:latin typeface="+mn-lt"/>
                          <a:ea typeface="+mn-ea"/>
                          <a:cs typeface="+mn-cs"/>
                        </a:rPr>
                        <a:t>What items would you like to discuss in these meetings</a:t>
                      </a:r>
                      <a:r>
                        <a:rPr lang="en-US" sz="1400" kern="1200" dirty="0" smtClean="0">
                          <a:solidFill>
                            <a:schemeClr val="tx1"/>
                          </a:solidFill>
                          <a:latin typeface="+mn-lt"/>
                          <a:ea typeface="+mn-ea"/>
                          <a:cs typeface="+mn-cs"/>
                        </a:rPr>
                        <a:t>?</a:t>
                      </a:r>
                    </a:p>
                    <a:p>
                      <a:pPr marL="628650" marR="0" lvl="2" indent="-171450" algn="l" defTabSz="914400" rtl="0" eaLnBrk="1" fontAlgn="base" latinLnBrk="0" hangingPunct="1">
                        <a:lnSpc>
                          <a:spcPct val="100000"/>
                        </a:lnSpc>
                        <a:spcBef>
                          <a:spcPts val="0"/>
                        </a:spcBef>
                        <a:spcAft>
                          <a:spcPts val="600"/>
                        </a:spcAft>
                        <a:buClr>
                          <a:srgbClr val="70AD47">
                            <a:lumMod val="75000"/>
                          </a:srgbClr>
                        </a:buClr>
                        <a:buSzPct val="120000"/>
                        <a:buFont typeface="Wingdings" panose="05000000000000000000" pitchFamily="2" charset="2"/>
                        <a:buChar char="ü"/>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a:ea typeface="+mn-ea"/>
                          <a:cs typeface="+mn-cs"/>
                        </a:rPr>
                        <a:t>The organization’s vision and strategy</a:t>
                      </a:r>
                    </a:p>
                    <a:p>
                      <a:pPr marL="628650" marR="0" lvl="2" indent="-171450" algn="l" defTabSz="914400" rtl="0" eaLnBrk="1" fontAlgn="base" latinLnBrk="0" hangingPunct="1">
                        <a:lnSpc>
                          <a:spcPct val="100000"/>
                        </a:lnSpc>
                        <a:spcBef>
                          <a:spcPts val="0"/>
                        </a:spcBef>
                        <a:spcAft>
                          <a:spcPts val="600"/>
                        </a:spcAft>
                        <a:buClr>
                          <a:srgbClr val="70AD47">
                            <a:lumMod val="75000"/>
                          </a:srgbClr>
                        </a:buClr>
                        <a:buSzPct val="120000"/>
                        <a:buFont typeface="Wingdings" panose="05000000000000000000" pitchFamily="2" charset="2"/>
                        <a:buChar char="ü"/>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a:ea typeface="+mn-ea"/>
                          <a:cs typeface="+mn-cs"/>
                        </a:rPr>
                        <a:t>  Career-paths within Amref</a:t>
                      </a:r>
                    </a:p>
                    <a:p>
                      <a:pPr marL="628650" marR="0" lvl="2" indent="-171450" algn="l" defTabSz="914400" rtl="0" eaLnBrk="1" fontAlgn="base" latinLnBrk="0" hangingPunct="1">
                        <a:lnSpc>
                          <a:spcPct val="100000"/>
                        </a:lnSpc>
                        <a:spcBef>
                          <a:spcPts val="0"/>
                        </a:spcBef>
                        <a:spcAft>
                          <a:spcPts val="600"/>
                        </a:spcAft>
                        <a:buClr>
                          <a:srgbClr val="70AD47">
                            <a:lumMod val="75000"/>
                          </a:srgbClr>
                        </a:buClr>
                        <a:buSzPct val="120000"/>
                        <a:buFont typeface="Wingdings" panose="05000000000000000000" pitchFamily="2" charset="2"/>
                        <a:buChar char="ü"/>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a:ea typeface="+mn-ea"/>
                          <a:cs typeface="+mn-cs"/>
                        </a:rPr>
                        <a:t>  Competency development</a:t>
                      </a:r>
                    </a:p>
                    <a:p>
                      <a:pPr marL="628650" marR="0" lvl="1" indent="-171450" algn="l" defTabSz="914400" rtl="0" eaLnBrk="1" fontAlgn="base" latinLnBrk="0" hangingPunct="1">
                        <a:lnSpc>
                          <a:spcPct val="100000"/>
                        </a:lnSpc>
                        <a:spcBef>
                          <a:spcPts val="0"/>
                        </a:spcBef>
                        <a:spcAft>
                          <a:spcPts val="600"/>
                        </a:spcAft>
                        <a:buClr>
                          <a:srgbClr val="70AD47">
                            <a:lumMod val="75000"/>
                          </a:srgbClr>
                        </a:buClr>
                        <a:buSzPct val="120000"/>
                        <a:buFont typeface="Wingdings" panose="05000000000000000000" pitchFamily="2" charset="2"/>
                        <a:buChar char="ü"/>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a:ea typeface="+mn-ea"/>
                          <a:cs typeface="+mn-cs"/>
                        </a:rPr>
                        <a:t> Long-term career goals and values</a:t>
                      </a:r>
                    </a:p>
                    <a:p>
                      <a:pPr marL="628650" marR="0" lvl="1" indent="-171450" algn="l" defTabSz="914400" rtl="0" eaLnBrk="1" fontAlgn="base" latinLnBrk="0" hangingPunct="1">
                        <a:lnSpc>
                          <a:spcPct val="100000"/>
                        </a:lnSpc>
                        <a:spcBef>
                          <a:spcPts val="0"/>
                        </a:spcBef>
                        <a:spcAft>
                          <a:spcPts val="600"/>
                        </a:spcAft>
                        <a:buClr>
                          <a:srgbClr val="70AD47">
                            <a:lumMod val="75000"/>
                          </a:srgbClr>
                        </a:buClr>
                        <a:buSzPct val="120000"/>
                        <a:buFont typeface="Wingdings" panose="05000000000000000000" pitchFamily="2" charset="2"/>
                        <a:buChar char="ü"/>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a:ea typeface="+mn-ea"/>
                          <a:cs typeface="+mn-cs"/>
                        </a:rPr>
                        <a:t>  Educational opportunities	</a:t>
                      </a:r>
                    </a:p>
                    <a:p>
                      <a:pPr marL="628650" marR="0" lvl="1" indent="-171450" algn="l" defTabSz="914400" rtl="0" eaLnBrk="1" fontAlgn="base" latinLnBrk="0" hangingPunct="1">
                        <a:lnSpc>
                          <a:spcPct val="100000"/>
                        </a:lnSpc>
                        <a:spcBef>
                          <a:spcPts val="0"/>
                        </a:spcBef>
                        <a:spcAft>
                          <a:spcPts val="600"/>
                        </a:spcAft>
                        <a:buClr>
                          <a:srgbClr val="70AD47">
                            <a:lumMod val="75000"/>
                          </a:srgbClr>
                        </a:buClr>
                        <a:buSzPct val="120000"/>
                        <a:buFont typeface="Wingdings" panose="05000000000000000000" pitchFamily="2" charset="2"/>
                        <a:buChar char="ü"/>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a:ea typeface="+mn-ea"/>
                          <a:cs typeface="+mn-cs"/>
                        </a:rPr>
                        <a:t>  Other</a:t>
                      </a:r>
                      <a:endParaRPr lang="en-US" sz="1400" kern="1200" dirty="0">
                        <a:solidFill>
                          <a:schemeClr val="tx1"/>
                        </a:solidFill>
                        <a:latin typeface="+mn-lt"/>
                        <a:ea typeface="+mn-ea"/>
                        <a:cs typeface="+mn-cs"/>
                      </a:endParaRPr>
                    </a:p>
                  </a:txBody>
                  <a:tcPr marL="18288" marR="18288"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514350" marR="0" lvl="2" indent="-285750" algn="l" defTabSz="914400" rtl="0" eaLnBrk="1" fontAlgn="base" latinLnBrk="0" hangingPunct="1">
                        <a:lnSpc>
                          <a:spcPct val="100000"/>
                        </a:lnSpc>
                        <a:spcBef>
                          <a:spcPts val="0"/>
                        </a:spcBef>
                        <a:spcAft>
                          <a:spcPts val="600"/>
                        </a:spcAft>
                        <a:buClr>
                          <a:srgbClr val="70AD47">
                            <a:lumMod val="75000"/>
                          </a:srgbClr>
                        </a:buClr>
                        <a:buSzPct val="120000"/>
                        <a:buFont typeface="Wingdings" panose="05000000000000000000" pitchFamily="2" charset="2"/>
                        <a:buChar char="q"/>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Are there any topics of urgent interest?</a:t>
                      </a:r>
                    </a:p>
                    <a:p>
                      <a:pPr marL="514350" marR="0" lvl="2" indent="-285750" algn="l" defTabSz="914400" rtl="0" eaLnBrk="1" fontAlgn="base" latinLnBrk="0" hangingPunct="1">
                        <a:lnSpc>
                          <a:spcPct val="100000"/>
                        </a:lnSpc>
                        <a:spcBef>
                          <a:spcPts val="0"/>
                        </a:spcBef>
                        <a:spcAft>
                          <a:spcPts val="600"/>
                        </a:spcAft>
                        <a:buClr>
                          <a:srgbClr val="70AD47">
                            <a:lumMod val="75000"/>
                          </a:srgbClr>
                        </a:buClr>
                        <a:buSzPct val="120000"/>
                        <a:buFont typeface="Wingdings" panose="05000000000000000000" pitchFamily="2" charset="2"/>
                        <a:buChar char="q"/>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Are any topics off limits?</a:t>
                      </a:r>
                    </a:p>
                    <a:p>
                      <a:pPr marL="514350" marR="0" lvl="2" indent="-285750" algn="l" defTabSz="914400" rtl="0" eaLnBrk="1" fontAlgn="base" latinLnBrk="0" hangingPunct="1">
                        <a:lnSpc>
                          <a:spcPct val="100000"/>
                        </a:lnSpc>
                        <a:spcBef>
                          <a:spcPts val="0"/>
                        </a:spcBef>
                        <a:spcAft>
                          <a:spcPts val="600"/>
                        </a:spcAft>
                        <a:buClr>
                          <a:srgbClr val="70AD47">
                            <a:lumMod val="75000"/>
                          </a:srgbClr>
                        </a:buClr>
                        <a:buSzPct val="120000"/>
                        <a:buFont typeface="Wingdings" panose="05000000000000000000" pitchFamily="2" charset="2"/>
                        <a:buChar char="q"/>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What do you think will be challenging about this relationship?</a:t>
                      </a:r>
                    </a:p>
                    <a:p>
                      <a:pPr marL="514350" marR="0" lvl="2" indent="-285750" algn="l" defTabSz="914400" rtl="0" eaLnBrk="1" fontAlgn="base" latinLnBrk="0" hangingPunct="1">
                        <a:lnSpc>
                          <a:spcPct val="100000"/>
                        </a:lnSpc>
                        <a:spcBef>
                          <a:spcPts val="0"/>
                        </a:spcBef>
                        <a:spcAft>
                          <a:spcPts val="600"/>
                        </a:spcAft>
                        <a:buClr>
                          <a:srgbClr val="70AD47">
                            <a:lumMod val="75000"/>
                          </a:srgbClr>
                        </a:buClr>
                        <a:buSzPct val="120000"/>
                        <a:buFont typeface="Wingdings" panose="05000000000000000000" pitchFamily="2" charset="2"/>
                        <a:buChar char="q"/>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What would you like the regular meeting schedule to be (length, time, frequency)?</a:t>
                      </a:r>
                    </a:p>
                    <a:p>
                      <a:pPr marL="514350" marR="0" lvl="2" indent="-285750" algn="l" defTabSz="914400" rtl="0" eaLnBrk="1" fontAlgn="base" latinLnBrk="0" hangingPunct="1">
                        <a:lnSpc>
                          <a:spcPct val="100000"/>
                        </a:lnSpc>
                        <a:spcBef>
                          <a:spcPts val="0"/>
                        </a:spcBef>
                        <a:spcAft>
                          <a:spcPts val="600"/>
                        </a:spcAft>
                        <a:buClr>
                          <a:srgbClr val="70AD47">
                            <a:lumMod val="75000"/>
                          </a:srgbClr>
                        </a:buClr>
                        <a:buSzPct val="120000"/>
                        <a:buFont typeface="Wingdings" panose="05000000000000000000" pitchFamily="2" charset="2"/>
                        <a:buChar char="q"/>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What criteria would you like to use to evaluate the success of the relationship?</a:t>
                      </a:r>
                    </a:p>
                    <a:p>
                      <a:pPr marL="514350" marR="0" lvl="2" indent="-285750" algn="l" defTabSz="914400" rtl="0" eaLnBrk="1" fontAlgn="base" latinLnBrk="0" hangingPunct="1">
                        <a:lnSpc>
                          <a:spcPct val="100000"/>
                        </a:lnSpc>
                        <a:spcBef>
                          <a:spcPts val="0"/>
                        </a:spcBef>
                        <a:spcAft>
                          <a:spcPts val="600"/>
                        </a:spcAft>
                        <a:buClr>
                          <a:schemeClr val="accent6">
                            <a:lumMod val="75000"/>
                          </a:schemeClr>
                        </a:buClr>
                        <a:buSzPct val="120000"/>
                        <a:buFont typeface="Wingdings" panose="05000000000000000000" pitchFamily="2" charset="2"/>
                        <a:buChar char="q"/>
                        <a:tabLst/>
                        <a:defRPr/>
                      </a:pPr>
                      <a:endParaRPr lang="en-US" sz="1400" kern="1200" dirty="0">
                        <a:solidFill>
                          <a:schemeClr val="tx1"/>
                        </a:solidFill>
                        <a:latin typeface="+mn-lt"/>
                        <a:ea typeface="+mn-ea"/>
                        <a:cs typeface="+mn-cs"/>
                      </a:endParaRPr>
                    </a:p>
                  </a:txBody>
                  <a:tcPr marL="18288" marR="18288"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83111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BC57608-5D2C-5347-965A-F7A85500462B}"/>
              </a:ext>
            </a:extLst>
          </p:cNvPr>
          <p:cNvPicPr>
            <a:picLocks noChangeAspect="1"/>
          </p:cNvPicPr>
          <p:nvPr/>
        </p:nvPicPr>
        <p:blipFill>
          <a:blip r:embed="rId2"/>
          <a:stretch>
            <a:fillRect/>
          </a:stretch>
        </p:blipFill>
        <p:spPr>
          <a:xfrm>
            <a:off x="-1" y="6536267"/>
            <a:ext cx="10248979" cy="68057"/>
          </a:xfrm>
          <a:prstGeom prst="rect">
            <a:avLst/>
          </a:prstGeom>
        </p:spPr>
      </p:pic>
      <p:sp>
        <p:nvSpPr>
          <p:cNvPr id="10" name="Rectangle 9">
            <a:extLst>
              <a:ext uri="{FF2B5EF4-FFF2-40B4-BE49-F238E27FC236}">
                <a16:creationId xmlns:a16="http://schemas.microsoft.com/office/drawing/2014/main" id="{A5DC6613-30F3-DD41-8416-2BD658088D40}"/>
              </a:ext>
            </a:extLst>
          </p:cNvPr>
          <p:cNvSpPr/>
          <p:nvPr/>
        </p:nvSpPr>
        <p:spPr>
          <a:xfrm>
            <a:off x="10371809" y="6342641"/>
            <a:ext cx="163095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www.amref.org</a:t>
            </a:r>
          </a:p>
        </p:txBody>
      </p:sp>
      <p:pic>
        <p:nvPicPr>
          <p:cNvPr id="12" name="Picture 11">
            <a:extLst>
              <a:ext uri="{FF2B5EF4-FFF2-40B4-BE49-F238E27FC236}">
                <a16:creationId xmlns:a16="http://schemas.microsoft.com/office/drawing/2014/main" id="{4B7F47CA-00C3-B54F-A283-BFFF63378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8126" y="220550"/>
            <a:ext cx="1234642" cy="872461"/>
          </a:xfrm>
          <a:prstGeom prst="rect">
            <a:avLst/>
          </a:prstGeom>
        </p:spPr>
      </p:pic>
      <p:sp>
        <p:nvSpPr>
          <p:cNvPr id="5" name="TextBox 4">
            <a:extLst>
              <a:ext uri="{FF2B5EF4-FFF2-40B4-BE49-F238E27FC236}">
                <a16:creationId xmlns:a16="http://schemas.microsoft.com/office/drawing/2014/main" id="{0E1EA5B8-7B24-4CD9-9A26-3A8E8A223B6A}"/>
              </a:ext>
            </a:extLst>
          </p:cNvPr>
          <p:cNvSpPr txBox="1"/>
          <p:nvPr/>
        </p:nvSpPr>
        <p:spPr>
          <a:xfrm>
            <a:off x="509451" y="178059"/>
            <a:ext cx="1037681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lt"/>
                <a:cs typeface="Calibri" panose="020F0502020204030204"/>
              </a:rPr>
              <a:t>Create the Foundation for a Trusting Relationship </a:t>
            </a:r>
          </a:p>
        </p:txBody>
      </p:sp>
      <p:sp>
        <p:nvSpPr>
          <p:cNvPr id="7" name="Content Placeholder 6"/>
          <p:cNvSpPr>
            <a:spLocks noGrp="1"/>
          </p:cNvSpPr>
          <p:nvPr>
            <p:ph idx="1"/>
          </p:nvPr>
        </p:nvSpPr>
        <p:spPr>
          <a:xfrm>
            <a:off x="178145" y="714355"/>
            <a:ext cx="10946675" cy="1338828"/>
          </a:xfrm>
          <a:prstGeom prst="rect">
            <a:avLst/>
          </a:prstGeom>
        </p:spPr>
        <p:txBody>
          <a:bodyPr wrap="square">
            <a:spAutoFit/>
          </a:bodyPr>
          <a:lstStyle/>
          <a:p>
            <a:pPr algn="just"/>
            <a:r>
              <a:rPr lang="en-US" altLang="zh-CN" sz="1800" dirty="0"/>
              <a:t>To establish a successful mentoring relationship, it is critical to build trust and clearly establish expectations at the beginning of the partnership. Given the nature of mentoring, with high level interaction and exchange of personal information, it is critical mentors trust the employee’s integrity and intentions and vice-versa. Building trust is a bilateral process that requires mutual efforts and commitment. Here are some considerations to help you build trust: (also see Building Trust)</a:t>
            </a:r>
          </a:p>
        </p:txBody>
      </p:sp>
      <p:sp>
        <p:nvSpPr>
          <p:cNvPr id="8" name="Rectangle 3">
            <a:extLst>
              <a:ext uri="{FF2B5EF4-FFF2-40B4-BE49-F238E27FC236}">
                <a16:creationId xmlns:a16="http://schemas.microsoft.com/office/drawing/2014/main" id="{B6C0F0A8-7A6F-419C-9E2B-B14D05D86802}"/>
              </a:ext>
            </a:extLst>
          </p:cNvPr>
          <p:cNvSpPr>
            <a:spLocks noChangeArrowheads="1"/>
          </p:cNvSpPr>
          <p:nvPr/>
        </p:nvSpPr>
        <p:spPr bwMode="gray">
          <a:xfrm>
            <a:off x="323427" y="2055997"/>
            <a:ext cx="1425727" cy="4300151"/>
          </a:xfrm>
          <a:prstGeom prst="rect">
            <a:avLst/>
          </a:prstGeom>
          <a:solidFill>
            <a:srgbClr val="FF0000"/>
          </a:solidFill>
          <a:ln w="19050">
            <a:solidFill>
              <a:srgbClr val="EAEAEA"/>
            </a:solidFill>
            <a:miter lim="800000"/>
            <a:headEnd/>
            <a:tailEnd/>
          </a:ln>
          <a:effectLst>
            <a:outerShdw dist="53882" dir="2700000" algn="ctr" rotWithShape="0">
              <a:srgbClr val="B2B2B2"/>
            </a:outerShdw>
          </a:effectLst>
        </p:spPr>
        <p:txBody>
          <a:bodyPr lIns="0" tIns="0" rIns="0" bIns="0" anchor="ctr"/>
          <a:lstStyle/>
          <a:p>
            <a:pPr marL="108000">
              <a:buClr>
                <a:srgbClr val="8CB1CF">
                  <a:lumMod val="75000"/>
                </a:srgbClr>
              </a:buClr>
              <a:buSzPct val="120000"/>
            </a:pPr>
            <a:r>
              <a:rPr lang="en-US" sz="1200" b="1" dirty="0">
                <a:solidFill>
                  <a:schemeClr val="bg1"/>
                </a:solidFill>
              </a:rPr>
              <a:t>Show consistency and predictability in your behaviors</a:t>
            </a:r>
          </a:p>
          <a:p>
            <a:pPr marL="108000">
              <a:buClr>
                <a:srgbClr val="8CB1CF">
                  <a:lumMod val="75000"/>
                </a:srgbClr>
              </a:buClr>
              <a:buSzPct val="120000"/>
            </a:pPr>
            <a:endParaRPr lang="en-US" sz="1200" b="1" dirty="0">
              <a:solidFill>
                <a:schemeClr val="bg1"/>
              </a:solidFill>
            </a:endParaRPr>
          </a:p>
          <a:p>
            <a:pPr marL="108000">
              <a:buClr>
                <a:srgbClr val="8CB1CF">
                  <a:lumMod val="75000"/>
                </a:srgbClr>
              </a:buClr>
              <a:buSzPct val="120000"/>
            </a:pPr>
            <a:endParaRPr lang="en-US" sz="1200" b="1" dirty="0">
              <a:solidFill>
                <a:schemeClr val="bg1"/>
              </a:solidFill>
            </a:endParaRPr>
          </a:p>
          <a:p>
            <a:pPr marL="108000">
              <a:buClr>
                <a:srgbClr val="8CB1CF">
                  <a:lumMod val="75000"/>
                </a:srgbClr>
              </a:buClr>
              <a:buSzPct val="120000"/>
            </a:pPr>
            <a:r>
              <a:rPr lang="en-US" sz="1200" b="1" dirty="0">
                <a:solidFill>
                  <a:schemeClr val="bg1"/>
                </a:solidFill>
              </a:rPr>
              <a:t>Trust others</a:t>
            </a:r>
          </a:p>
          <a:p>
            <a:pPr marL="108000">
              <a:buClr>
                <a:srgbClr val="8CB1CF">
                  <a:lumMod val="75000"/>
                </a:srgbClr>
              </a:buClr>
              <a:buSzPct val="120000"/>
            </a:pPr>
            <a:endParaRPr lang="en-US" sz="1200" b="1" dirty="0">
              <a:solidFill>
                <a:schemeClr val="bg1"/>
              </a:solidFill>
            </a:endParaRPr>
          </a:p>
          <a:p>
            <a:pPr marL="108000">
              <a:buClr>
                <a:srgbClr val="8CB1CF">
                  <a:lumMod val="75000"/>
                </a:srgbClr>
              </a:buClr>
              <a:buSzPct val="120000"/>
            </a:pPr>
            <a:endParaRPr lang="en-US" sz="1200" b="1" dirty="0">
              <a:solidFill>
                <a:schemeClr val="bg1"/>
              </a:solidFill>
            </a:endParaRPr>
          </a:p>
          <a:p>
            <a:pPr marL="108000">
              <a:buClr>
                <a:srgbClr val="8CB1CF">
                  <a:lumMod val="75000"/>
                </a:srgbClr>
              </a:buClr>
              <a:buSzPct val="120000"/>
            </a:pPr>
            <a:endParaRPr lang="en-US" sz="1200" b="1" dirty="0">
              <a:solidFill>
                <a:schemeClr val="bg1"/>
              </a:solidFill>
            </a:endParaRPr>
          </a:p>
          <a:p>
            <a:pPr marL="108000">
              <a:buClr>
                <a:srgbClr val="8CB1CF">
                  <a:lumMod val="75000"/>
                </a:srgbClr>
              </a:buClr>
              <a:buSzPct val="120000"/>
            </a:pPr>
            <a:endParaRPr lang="en-US" sz="1200" b="1" dirty="0">
              <a:solidFill>
                <a:schemeClr val="bg1"/>
              </a:solidFill>
            </a:endParaRPr>
          </a:p>
          <a:p>
            <a:pPr marL="108000">
              <a:buClr>
                <a:srgbClr val="8CB1CF">
                  <a:lumMod val="75000"/>
                </a:srgbClr>
              </a:buClr>
              <a:buSzPct val="120000"/>
            </a:pPr>
            <a:r>
              <a:rPr lang="en-US" sz="1200" b="1" dirty="0">
                <a:solidFill>
                  <a:schemeClr val="bg1"/>
                </a:solidFill>
              </a:rPr>
              <a:t>Communicate and show concern for others</a:t>
            </a:r>
          </a:p>
          <a:p>
            <a:pPr marL="108000">
              <a:buClr>
                <a:srgbClr val="8CB1CF">
                  <a:lumMod val="75000"/>
                </a:srgbClr>
              </a:buClr>
              <a:buSzPct val="120000"/>
            </a:pPr>
            <a:endParaRPr lang="en-US" sz="1200" b="1" dirty="0">
              <a:solidFill>
                <a:schemeClr val="bg1"/>
              </a:solidFill>
            </a:endParaRPr>
          </a:p>
          <a:p>
            <a:pPr marL="108000">
              <a:buClr>
                <a:srgbClr val="8CB1CF">
                  <a:lumMod val="75000"/>
                </a:srgbClr>
              </a:buClr>
              <a:buSzPct val="120000"/>
            </a:pPr>
            <a:endParaRPr lang="en-US" sz="1200" b="1" dirty="0">
              <a:solidFill>
                <a:schemeClr val="bg1"/>
              </a:solidFill>
            </a:endParaRPr>
          </a:p>
          <a:p>
            <a:pPr marL="108000">
              <a:buClr>
                <a:srgbClr val="8CB1CF">
                  <a:lumMod val="75000"/>
                </a:srgbClr>
              </a:buClr>
              <a:buSzPct val="120000"/>
            </a:pPr>
            <a:r>
              <a:rPr lang="en-US" sz="1200" b="1" dirty="0">
                <a:solidFill>
                  <a:schemeClr val="bg1"/>
                </a:solidFill>
              </a:rPr>
              <a:t>Follow-up on agreed actions</a:t>
            </a:r>
          </a:p>
          <a:p>
            <a:pPr marL="108000">
              <a:buClr>
                <a:srgbClr val="8CB1CF">
                  <a:lumMod val="75000"/>
                </a:srgbClr>
              </a:buClr>
              <a:buSzPct val="120000"/>
            </a:pPr>
            <a:r>
              <a:rPr lang="en-US" sz="1200" b="1" dirty="0">
                <a:solidFill>
                  <a:schemeClr val="bg1"/>
                </a:solidFill>
              </a:rPr>
              <a:t>and keep your mentor informed</a:t>
            </a:r>
          </a:p>
          <a:p>
            <a:pPr marL="108000">
              <a:buClr>
                <a:srgbClr val="8CB1CF">
                  <a:lumMod val="75000"/>
                </a:srgbClr>
              </a:buClr>
              <a:buSzPct val="120000"/>
            </a:pPr>
            <a:r>
              <a:rPr lang="en-US" sz="1200" b="1" dirty="0">
                <a:solidFill>
                  <a:schemeClr val="bg1"/>
                </a:solidFill>
              </a:rPr>
              <a:t> </a:t>
            </a:r>
            <a:endParaRPr lang="en-US" sz="1200" dirty="0">
              <a:solidFill>
                <a:schemeClr val="bg1"/>
              </a:solidFill>
            </a:endParaRPr>
          </a:p>
        </p:txBody>
      </p:sp>
      <p:sp>
        <p:nvSpPr>
          <p:cNvPr id="13" name="Rectangle 4">
            <a:extLst>
              <a:ext uri="{FF2B5EF4-FFF2-40B4-BE49-F238E27FC236}">
                <a16:creationId xmlns:a16="http://schemas.microsoft.com/office/drawing/2014/main" id="{B37F7DC5-909A-458B-BE69-6B367AE93DA9}"/>
              </a:ext>
            </a:extLst>
          </p:cNvPr>
          <p:cNvSpPr>
            <a:spLocks noChangeArrowheads="1"/>
          </p:cNvSpPr>
          <p:nvPr/>
        </p:nvSpPr>
        <p:spPr bwMode="gray">
          <a:xfrm>
            <a:off x="1749154" y="2080710"/>
            <a:ext cx="9811475" cy="4275438"/>
          </a:xfrm>
          <a:prstGeom prst="rect">
            <a:avLst/>
          </a:prstGeom>
          <a:gradFill rotWithShape="1">
            <a:gsLst>
              <a:gs pos="0">
                <a:srgbClr val="F0F0F0"/>
              </a:gs>
              <a:gs pos="100000">
                <a:srgbClr val="FFFFFF"/>
              </a:gs>
            </a:gsLst>
            <a:lin ang="5400000" scaled="1"/>
          </a:gradFill>
          <a:ln w="19050">
            <a:solidFill>
              <a:srgbClr val="EAEAEA"/>
            </a:solidFill>
            <a:miter lim="800000"/>
            <a:headEnd/>
            <a:tailEnd/>
          </a:ln>
          <a:effectLst>
            <a:outerShdw dist="53882" dir="2700000" algn="ctr" rotWithShape="0">
              <a:srgbClr val="B2B2B2"/>
            </a:outerShdw>
          </a:effectLst>
        </p:spPr>
        <p:txBody>
          <a:bodyPr lIns="108000" tIns="36000" rIns="72000" bIns="36000" anchor="ctr"/>
          <a:lstStyle/>
          <a:p>
            <a:r>
              <a:rPr lang="en-GB" sz="1200" dirty="0"/>
              <a:t>A mentor will regard the mentee as trustworthy if he/she behaves in consistent and predictable ways. Make every effort to ensure your words match your subsequent actions and that you honour your commitments. The mentor’s perception of integrity is reinforced by the extent to which you </a:t>
            </a:r>
            <a:r>
              <a:rPr lang="en-GB" sz="1200" i="1" dirty="0"/>
              <a:t>practice what you preach </a:t>
            </a:r>
            <a:r>
              <a:rPr lang="en-GB" sz="1200" dirty="0" smtClean="0"/>
              <a:t>(Amref </a:t>
            </a:r>
            <a:r>
              <a:rPr lang="en-GB" sz="1200" dirty="0"/>
              <a:t>Leadership Framework).</a:t>
            </a:r>
            <a:r>
              <a:rPr lang="en-GB" sz="1200" b="1" i="1" dirty="0"/>
              <a:t> </a:t>
            </a:r>
          </a:p>
          <a:p>
            <a:endParaRPr lang="en-GB" sz="1200" b="1" i="1" dirty="0"/>
          </a:p>
          <a:p>
            <a:endParaRPr lang="en-GB" sz="1200" dirty="0"/>
          </a:p>
          <a:p>
            <a:r>
              <a:rPr lang="en-GB" sz="1200" dirty="0"/>
              <a:t>Often you will need to take the first step in creating trust by providing it to others first. Trust your mentor and you will receive trust in return. There are simple and symbolic actions you can take that show trust, such as soliciting input and advice. </a:t>
            </a:r>
          </a:p>
          <a:p>
            <a:endParaRPr lang="en-GB" sz="1200" dirty="0"/>
          </a:p>
          <a:p>
            <a:endParaRPr lang="en-GB" sz="1200" dirty="0"/>
          </a:p>
          <a:p>
            <a:r>
              <a:rPr lang="en-GB" sz="1200" dirty="0"/>
              <a:t>Be clear about the intentions and motives of your actions. Others’ trust in you grows every time you demonstrate sensitivity to their needs, desires, and interests. Acting in a way that respects and protects other people, and refraining from engaging in self-interested pursuits to the detriment of others will also contribute greatly to the trust others place in you.</a:t>
            </a:r>
          </a:p>
          <a:p>
            <a:endParaRPr lang="en-GB" sz="1200" dirty="0"/>
          </a:p>
          <a:p>
            <a:endParaRPr lang="en-GB" sz="1200" dirty="0"/>
          </a:p>
          <a:p>
            <a:r>
              <a:rPr lang="en-GB" sz="1200" dirty="0"/>
              <a:t>Follow-up on agreed actions and show a track record of consistently achieving your objectives. If there any actions you believe you will not achieve within the target date, communicate as much in advance as possible, mentioning also what you are doing to solve the issue. Also keep your mentor informed of major changes in your life (e.g. change of position, move countries, etc). </a:t>
            </a:r>
          </a:p>
          <a:p>
            <a:endParaRPr lang="fr-CH" sz="1200" dirty="0"/>
          </a:p>
        </p:txBody>
      </p:sp>
    </p:spTree>
    <p:extLst>
      <p:ext uri="{BB962C8B-B14F-4D97-AF65-F5344CB8AC3E}">
        <p14:creationId xmlns:p14="http://schemas.microsoft.com/office/powerpoint/2010/main" val="3584045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1FA8C60-8A70-804B-8F34-D21E651329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45663" y="146027"/>
            <a:ext cx="1310997" cy="926417"/>
          </a:xfrm>
          <a:prstGeom prst="rect">
            <a:avLst/>
          </a:prstGeom>
        </p:spPr>
      </p:pic>
      <p:sp>
        <p:nvSpPr>
          <p:cNvPr id="10" name="Rectangle 9">
            <a:extLst>
              <a:ext uri="{FF2B5EF4-FFF2-40B4-BE49-F238E27FC236}">
                <a16:creationId xmlns:a16="http://schemas.microsoft.com/office/drawing/2014/main" id="{A5DC6613-30F3-DD41-8416-2BD658088D40}"/>
              </a:ext>
            </a:extLst>
          </p:cNvPr>
          <p:cNvSpPr/>
          <p:nvPr/>
        </p:nvSpPr>
        <p:spPr>
          <a:xfrm>
            <a:off x="10448153" y="6373419"/>
            <a:ext cx="1608507"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www.amref.org</a:t>
            </a:r>
          </a:p>
        </p:txBody>
      </p:sp>
      <p:sp>
        <p:nvSpPr>
          <p:cNvPr id="5" name="TextBox 4">
            <a:extLst>
              <a:ext uri="{FF2B5EF4-FFF2-40B4-BE49-F238E27FC236}">
                <a16:creationId xmlns:a16="http://schemas.microsoft.com/office/drawing/2014/main" id="{EEA27252-A621-3646-A099-01CFFECEE2BA}"/>
              </a:ext>
            </a:extLst>
          </p:cNvPr>
          <p:cNvSpPr txBox="1"/>
          <p:nvPr/>
        </p:nvSpPr>
        <p:spPr>
          <a:xfrm>
            <a:off x="2915478" y="2741396"/>
            <a:ext cx="580445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000" b="1" dirty="0" smtClean="0">
                <a:solidFill>
                  <a:srgbClr val="DC1312"/>
                </a:solidFill>
                <a:latin typeface="Calibri" panose="020F0502020204030204" pitchFamily="34" charset="0"/>
                <a:cs typeface="Calibri" panose="020F0502020204030204" pitchFamily="34" charset="0"/>
              </a:rPr>
              <a:t>Maintain The Relationship</a:t>
            </a:r>
            <a:endParaRPr kumimoji="0" lang="aa-ET" sz="4000" b="1" i="0" u="none" strike="noStrike" kern="1200" cap="none" spc="0" normalizeH="0" baseline="0" noProof="0" dirty="0">
              <a:ln>
                <a:noFill/>
              </a:ln>
              <a:solidFill>
                <a:srgbClr val="DC1312"/>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907802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BC57608-5D2C-5347-965A-F7A85500462B}"/>
              </a:ext>
            </a:extLst>
          </p:cNvPr>
          <p:cNvPicPr>
            <a:picLocks noChangeAspect="1"/>
          </p:cNvPicPr>
          <p:nvPr/>
        </p:nvPicPr>
        <p:blipFill>
          <a:blip r:embed="rId2"/>
          <a:stretch>
            <a:fillRect/>
          </a:stretch>
        </p:blipFill>
        <p:spPr>
          <a:xfrm>
            <a:off x="-1" y="6536267"/>
            <a:ext cx="10248979" cy="68057"/>
          </a:xfrm>
          <a:prstGeom prst="rect">
            <a:avLst/>
          </a:prstGeom>
        </p:spPr>
      </p:pic>
      <p:sp>
        <p:nvSpPr>
          <p:cNvPr id="10" name="Rectangle 9">
            <a:extLst>
              <a:ext uri="{FF2B5EF4-FFF2-40B4-BE49-F238E27FC236}">
                <a16:creationId xmlns:a16="http://schemas.microsoft.com/office/drawing/2014/main" id="{A5DC6613-30F3-DD41-8416-2BD658088D40}"/>
              </a:ext>
            </a:extLst>
          </p:cNvPr>
          <p:cNvSpPr/>
          <p:nvPr/>
        </p:nvSpPr>
        <p:spPr>
          <a:xfrm>
            <a:off x="10371809" y="6342641"/>
            <a:ext cx="163095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www.amref.org</a:t>
            </a:r>
          </a:p>
        </p:txBody>
      </p:sp>
      <p:pic>
        <p:nvPicPr>
          <p:cNvPr id="12" name="Picture 11">
            <a:extLst>
              <a:ext uri="{FF2B5EF4-FFF2-40B4-BE49-F238E27FC236}">
                <a16:creationId xmlns:a16="http://schemas.microsoft.com/office/drawing/2014/main" id="{4B7F47CA-00C3-B54F-A283-BFFF63378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8126" y="220550"/>
            <a:ext cx="1234642" cy="872461"/>
          </a:xfrm>
          <a:prstGeom prst="rect">
            <a:avLst/>
          </a:prstGeom>
        </p:spPr>
      </p:pic>
      <p:sp>
        <p:nvSpPr>
          <p:cNvPr id="5" name="TextBox 4">
            <a:extLst>
              <a:ext uri="{FF2B5EF4-FFF2-40B4-BE49-F238E27FC236}">
                <a16:creationId xmlns:a16="http://schemas.microsoft.com/office/drawing/2014/main" id="{0E1EA5B8-7B24-4CD9-9A26-3A8E8A223B6A}"/>
              </a:ext>
            </a:extLst>
          </p:cNvPr>
          <p:cNvSpPr txBox="1"/>
          <p:nvPr/>
        </p:nvSpPr>
        <p:spPr>
          <a:xfrm>
            <a:off x="178145" y="24607"/>
            <a:ext cx="1058998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FF0000"/>
                </a:solidFill>
                <a:latin typeface="Calibri" panose="020F0502020204030204"/>
                <a:ea typeface="+mn-lt"/>
                <a:cs typeface="Calibri" panose="020F0502020204030204"/>
              </a:rPr>
              <a:t>Building an action plan and link it to the </a:t>
            </a:r>
            <a:r>
              <a:rPr lang="en-US" sz="2800" b="1" dirty="0" smtClean="0">
                <a:solidFill>
                  <a:srgbClr val="FF0000"/>
                </a:solidFill>
                <a:latin typeface="Calibri" panose="020F0502020204030204"/>
                <a:ea typeface="+mn-lt"/>
                <a:cs typeface="Calibri" panose="020F0502020204030204"/>
              </a:rPr>
              <a:t>Performance &amp; Development Goals</a:t>
            </a:r>
            <a:r>
              <a:rPr lang="en-US" sz="2800" b="1" dirty="0" smtClean="0">
                <a:solidFill>
                  <a:srgbClr val="FF0000"/>
                </a:solidFill>
                <a:latin typeface="Calibri" panose="020F0502020204030204"/>
                <a:ea typeface="+mn-lt"/>
                <a:cs typeface="Calibri" panose="020F0502020204030204"/>
              </a:rPr>
              <a:t> </a:t>
            </a:r>
            <a:r>
              <a:rPr kumimoji="0" lang="en-US" sz="2800" b="1" i="0" u="none" strike="noStrike" kern="1200" cap="none" spc="0" normalizeH="0" baseline="0" noProof="0" dirty="0" smtClean="0">
                <a:ln>
                  <a:noFill/>
                </a:ln>
                <a:solidFill>
                  <a:srgbClr val="FF0000"/>
                </a:solidFill>
                <a:effectLst/>
                <a:uLnTx/>
                <a:uFillTx/>
                <a:latin typeface="Calibri" panose="020F0502020204030204"/>
                <a:ea typeface="+mn-lt"/>
                <a:cs typeface="Calibri" panose="020F0502020204030204"/>
              </a:rPr>
              <a:t> </a:t>
            </a:r>
            <a:endParaRPr kumimoji="0" lang="en-US" sz="2800" b="1" i="0" u="none" strike="noStrike" kern="1200" cap="none" spc="0" normalizeH="0" baseline="0" noProof="0" dirty="0">
              <a:ln>
                <a:noFill/>
              </a:ln>
              <a:solidFill>
                <a:srgbClr val="FF0000"/>
              </a:solidFill>
              <a:effectLst/>
              <a:uLnTx/>
              <a:uFillTx/>
              <a:latin typeface="Calibri" panose="020F0502020204030204"/>
              <a:ea typeface="+mn-lt"/>
              <a:cs typeface="Calibri" panose="020F0502020204030204"/>
            </a:endParaRPr>
          </a:p>
        </p:txBody>
      </p:sp>
      <p:sp>
        <p:nvSpPr>
          <p:cNvPr id="7" name="Content Placeholder 6"/>
          <p:cNvSpPr>
            <a:spLocks noGrp="1"/>
          </p:cNvSpPr>
          <p:nvPr>
            <p:ph idx="1"/>
          </p:nvPr>
        </p:nvSpPr>
        <p:spPr>
          <a:xfrm>
            <a:off x="1" y="963716"/>
            <a:ext cx="12002768" cy="1338828"/>
          </a:xfrm>
          <a:prstGeom prst="rect">
            <a:avLst/>
          </a:prstGeom>
        </p:spPr>
        <p:txBody>
          <a:bodyPr wrap="square">
            <a:spAutoFit/>
          </a:bodyPr>
          <a:lstStyle/>
          <a:p>
            <a:pPr algn="just"/>
            <a:r>
              <a:rPr lang="en-US" altLang="zh-CN" sz="1800" dirty="0">
                <a:latin typeface="Futura Bk"/>
              </a:rPr>
              <a:t>At the beginning of the relationship, after discussion with your mentor, create an action plan to achieve your long-term career objectives. Your mentor should help you determine where to focus and how best to accomplish these goals. We suggest you write down your discussed objectives and update regularly your progress and follow up with discussions from each meeting. We suggest you captured this  information in your </a:t>
            </a:r>
            <a:r>
              <a:rPr lang="en-US" altLang="zh-CN" sz="1800" b="1" dirty="0" smtClean="0">
                <a:latin typeface="Futura Bk"/>
              </a:rPr>
              <a:t>performance and development goal: </a:t>
            </a:r>
            <a:endParaRPr lang="en-US" altLang="zh-CN" sz="1800" baseline="30000" dirty="0">
              <a:latin typeface="Futura Bk"/>
            </a:endParaRPr>
          </a:p>
        </p:txBody>
      </p:sp>
      <p:graphicFrame>
        <p:nvGraphicFramePr>
          <p:cNvPr id="11" name="Group 605">
            <a:extLst>
              <a:ext uri="{FF2B5EF4-FFF2-40B4-BE49-F238E27FC236}">
                <a16:creationId xmlns:a16="http://schemas.microsoft.com/office/drawing/2014/main" id="{C9EFAA04-AFC3-4392-ADAD-F7630C6C9612}"/>
              </a:ext>
            </a:extLst>
          </p:cNvPr>
          <p:cNvGraphicFramePr>
            <a:graphicFrameLocks/>
          </p:cNvGraphicFramePr>
          <p:nvPr>
            <p:extLst>
              <p:ext uri="{D42A27DB-BD31-4B8C-83A1-F6EECF244321}">
                <p14:modId xmlns:p14="http://schemas.microsoft.com/office/powerpoint/2010/main" val="3748793466"/>
              </p:ext>
            </p:extLst>
          </p:nvPr>
        </p:nvGraphicFramePr>
        <p:xfrm>
          <a:off x="365760" y="2510114"/>
          <a:ext cx="11377751" cy="3485737"/>
        </p:xfrm>
        <a:graphic>
          <a:graphicData uri="http://schemas.openxmlformats.org/drawingml/2006/table">
            <a:tbl>
              <a:tblPr/>
              <a:tblGrid>
                <a:gridCol w="3225832">
                  <a:extLst>
                    <a:ext uri="{9D8B030D-6E8A-4147-A177-3AD203B41FA5}">
                      <a16:colId xmlns:a16="http://schemas.microsoft.com/office/drawing/2014/main" val="20000"/>
                    </a:ext>
                  </a:extLst>
                </a:gridCol>
                <a:gridCol w="4380783">
                  <a:extLst>
                    <a:ext uri="{9D8B030D-6E8A-4147-A177-3AD203B41FA5}">
                      <a16:colId xmlns:a16="http://schemas.microsoft.com/office/drawing/2014/main" val="20001"/>
                    </a:ext>
                  </a:extLst>
                </a:gridCol>
                <a:gridCol w="3771136">
                  <a:extLst>
                    <a:ext uri="{9D8B030D-6E8A-4147-A177-3AD203B41FA5}">
                      <a16:colId xmlns:a16="http://schemas.microsoft.com/office/drawing/2014/main" val="20002"/>
                    </a:ext>
                  </a:extLst>
                </a:gridCol>
              </a:tblGrid>
              <a:tr h="459063">
                <a:tc>
                  <a:txBody>
                    <a:bodyPr/>
                    <a:lstStyle/>
                    <a:p>
                      <a:pPr marL="0" marR="0" lvl="0" indent="0" algn="ctr" defTabSz="912813" rtl="0" eaLnBrk="1" fontAlgn="base" latinLnBrk="0" hangingPunct="1">
                        <a:lnSpc>
                          <a:spcPct val="100000"/>
                        </a:lnSpc>
                        <a:spcBef>
                          <a:spcPct val="0"/>
                        </a:spcBef>
                        <a:spcAft>
                          <a:spcPct val="0"/>
                        </a:spcAft>
                        <a:buClrTx/>
                        <a:buSzPct val="120000"/>
                        <a:buFontTx/>
                        <a:buNone/>
                        <a:tabLst/>
                      </a:pPr>
                      <a:r>
                        <a:rPr kumimoji="0" lang="en-US" sz="1200" b="1" i="0" u="none" strike="noStrike" cap="none" normalizeH="0" baseline="0" dirty="0">
                          <a:ln>
                            <a:noFill/>
                          </a:ln>
                          <a:solidFill>
                            <a:schemeClr val="bg1"/>
                          </a:solidFill>
                          <a:effectLst/>
                          <a:latin typeface="Arial" pitchFamily="34" charset="0"/>
                          <a:cs typeface="Arial" pitchFamily="34" charset="0"/>
                        </a:rPr>
                        <a:t>Strengths &amp; Development Needs	</a:t>
                      </a:r>
                    </a:p>
                  </a:txBody>
                  <a:tcPr marL="90000" marR="90000" marT="46800" marB="46800" anchorCtr="1" horzOverflow="overflow">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2813" rtl="0" eaLnBrk="1" fontAlgn="base" latinLnBrk="0" hangingPunct="1">
                        <a:lnSpc>
                          <a:spcPct val="100000"/>
                        </a:lnSpc>
                        <a:spcBef>
                          <a:spcPct val="0"/>
                        </a:spcBef>
                        <a:spcAft>
                          <a:spcPct val="0"/>
                        </a:spcAft>
                        <a:buClrTx/>
                        <a:buSzPct val="120000"/>
                        <a:buFontTx/>
                        <a:buNone/>
                        <a:tabLst/>
                        <a:defRPr/>
                      </a:pPr>
                      <a:r>
                        <a:rPr kumimoji="0" lang="en-US" sz="1200" b="1" i="0" u="none" strike="noStrike" cap="none" normalizeH="0" baseline="0" dirty="0">
                          <a:ln>
                            <a:noFill/>
                          </a:ln>
                          <a:solidFill>
                            <a:schemeClr val="bg1"/>
                          </a:solidFill>
                          <a:effectLst/>
                          <a:latin typeface="Arial" pitchFamily="34" charset="0"/>
                          <a:cs typeface="Arial" pitchFamily="34" charset="0"/>
                        </a:rPr>
                        <a:t>Knowledge/ Skills / Mobility and Career Plan	</a:t>
                      </a:r>
                    </a:p>
                  </a:txBody>
                  <a:tcPr marL="90000" marR="90000" marT="46800" marB="46800" anchorCtr="1" horzOverflow="overflow">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2813" rtl="0" eaLnBrk="1" fontAlgn="base" latinLnBrk="0" hangingPunct="1">
                        <a:lnSpc>
                          <a:spcPct val="100000"/>
                        </a:lnSpc>
                        <a:spcBef>
                          <a:spcPct val="0"/>
                        </a:spcBef>
                        <a:spcAft>
                          <a:spcPct val="0"/>
                        </a:spcAft>
                        <a:buClrTx/>
                        <a:buSzPct val="120000"/>
                        <a:buFontTx/>
                        <a:buNone/>
                        <a:tabLst/>
                      </a:pPr>
                      <a:r>
                        <a:rPr kumimoji="0" lang="en-US" sz="1200" b="1" i="0" u="none" strike="noStrike" cap="none" normalizeH="0" baseline="0" dirty="0">
                          <a:ln>
                            <a:noFill/>
                          </a:ln>
                          <a:solidFill>
                            <a:schemeClr val="bg1"/>
                          </a:solidFill>
                          <a:effectLst/>
                          <a:latin typeface="Arial" pitchFamily="34" charset="0"/>
                          <a:cs typeface="Arial" pitchFamily="34" charset="0"/>
                        </a:rPr>
                        <a:t>Development Plan </a:t>
                      </a:r>
                    </a:p>
                  </a:txBody>
                  <a:tcPr marL="90000" marR="90000" marT="46800" marB="46800" anchorCtr="1" horzOverflow="overflow">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0"/>
                  </a:ext>
                </a:extLst>
              </a:tr>
              <a:tr h="3026674">
                <a:tc>
                  <a:txBody>
                    <a:bodyPr/>
                    <a:lstStyle/>
                    <a:p>
                      <a:pPr marL="144000" marR="0" lvl="0" indent="-228600" algn="l" defTabSz="914400" rtl="0" eaLnBrk="1" fontAlgn="base" latinLnBrk="0" hangingPunct="1">
                        <a:lnSpc>
                          <a:spcPct val="100000"/>
                        </a:lnSpc>
                        <a:spcBef>
                          <a:spcPts val="30"/>
                        </a:spcBef>
                        <a:spcAft>
                          <a:spcPts val="30"/>
                        </a:spcAft>
                        <a:buClr>
                          <a:schemeClr val="accent6">
                            <a:lumMod val="75000"/>
                          </a:schemeClr>
                        </a:buClr>
                        <a:buSzPct val="120000"/>
                        <a:buFont typeface="Arial" pitchFamily="34" charset="0"/>
                        <a:buChar char="•"/>
                        <a:tabLst/>
                      </a:pPr>
                      <a:r>
                        <a:rPr lang="en-US" sz="1200" kern="1200" dirty="0">
                          <a:solidFill>
                            <a:schemeClr val="tx1"/>
                          </a:solidFill>
                          <a:latin typeface="+mn-lt"/>
                          <a:ea typeface="+mn-ea"/>
                          <a:cs typeface="+mn-cs"/>
                        </a:rPr>
                        <a:t>Choose 2 –3 </a:t>
                      </a:r>
                      <a:r>
                        <a:rPr lang="en-US" sz="1200" b="1" kern="1200" dirty="0">
                          <a:solidFill>
                            <a:schemeClr val="tx1"/>
                          </a:solidFill>
                          <a:latin typeface="+mn-lt"/>
                          <a:ea typeface="+mn-ea"/>
                          <a:cs typeface="+mn-cs"/>
                        </a:rPr>
                        <a:t>strengths</a:t>
                      </a:r>
                      <a:r>
                        <a:rPr lang="en-US" sz="1200" kern="1200" dirty="0">
                          <a:solidFill>
                            <a:schemeClr val="tx1"/>
                          </a:solidFill>
                          <a:latin typeface="+mn-lt"/>
                          <a:ea typeface="+mn-ea"/>
                          <a:cs typeface="+mn-cs"/>
                        </a:rPr>
                        <a:t> from the </a:t>
                      </a:r>
                      <a:r>
                        <a:rPr lang="en-US" sz="1200" kern="1200" dirty="0" smtClean="0">
                          <a:solidFill>
                            <a:schemeClr val="tx1"/>
                          </a:solidFill>
                          <a:latin typeface="+mn-lt"/>
                          <a:ea typeface="+mn-ea"/>
                          <a:cs typeface="+mn-cs"/>
                        </a:rPr>
                        <a:t>ALF. </a:t>
                      </a:r>
                      <a:endParaRPr lang="en-US" sz="1200" kern="1200" dirty="0">
                        <a:solidFill>
                          <a:schemeClr val="tx1"/>
                        </a:solidFill>
                        <a:latin typeface="+mn-lt"/>
                        <a:ea typeface="+mn-ea"/>
                        <a:cs typeface="+mn-cs"/>
                      </a:endParaRPr>
                    </a:p>
                    <a:p>
                      <a:pPr marL="360000" marR="0" lvl="1" indent="-228600" algn="l" defTabSz="914400" rtl="0" eaLnBrk="1" fontAlgn="base" latinLnBrk="0" hangingPunct="1">
                        <a:lnSpc>
                          <a:spcPct val="100000"/>
                        </a:lnSpc>
                        <a:spcBef>
                          <a:spcPts val="30"/>
                        </a:spcBef>
                        <a:spcAft>
                          <a:spcPts val="30"/>
                        </a:spcAft>
                        <a:buClr>
                          <a:schemeClr val="accent6">
                            <a:lumMod val="75000"/>
                          </a:schemeClr>
                        </a:buClr>
                        <a:buSzPct val="120000"/>
                        <a:buFont typeface="Arial" pitchFamily="34" charset="0"/>
                        <a:buChar char="•"/>
                        <a:tabLst/>
                      </a:pPr>
                      <a:r>
                        <a:rPr lang="en-US" sz="1200" kern="1200" dirty="0">
                          <a:solidFill>
                            <a:schemeClr val="tx1"/>
                          </a:solidFill>
                          <a:latin typeface="+mn-lt"/>
                          <a:ea typeface="+mn-ea"/>
                          <a:cs typeface="+mn-cs"/>
                        </a:rPr>
                        <a:t>Highlight  examples that will support your case in accessing new roles, projects, opportunities,</a:t>
                      </a:r>
                      <a:r>
                        <a:rPr lang="en-US" sz="1200" kern="1200" baseline="0" dirty="0">
                          <a:solidFill>
                            <a:schemeClr val="tx1"/>
                          </a:solidFill>
                          <a:latin typeface="+mn-lt"/>
                          <a:ea typeface="+mn-ea"/>
                          <a:cs typeface="+mn-cs"/>
                        </a:rPr>
                        <a:t> etc</a:t>
                      </a:r>
                      <a:r>
                        <a:rPr lang="en-US" sz="1200" kern="1200" dirty="0">
                          <a:solidFill>
                            <a:schemeClr val="tx1"/>
                          </a:solidFill>
                          <a:latin typeface="+mn-lt"/>
                          <a:ea typeface="+mn-ea"/>
                          <a:cs typeface="+mn-cs"/>
                        </a:rPr>
                        <a:t>. </a:t>
                      </a:r>
                    </a:p>
                    <a:p>
                      <a:pPr marL="360000" marR="0" lvl="1" indent="-228600" algn="l" defTabSz="914400" rtl="0" eaLnBrk="1" fontAlgn="base" latinLnBrk="0" hangingPunct="1">
                        <a:lnSpc>
                          <a:spcPct val="100000"/>
                        </a:lnSpc>
                        <a:spcBef>
                          <a:spcPts val="30"/>
                        </a:spcBef>
                        <a:spcAft>
                          <a:spcPts val="30"/>
                        </a:spcAft>
                        <a:buClr>
                          <a:schemeClr val="accent6">
                            <a:lumMod val="75000"/>
                          </a:schemeClr>
                        </a:buClr>
                        <a:buSzPct val="120000"/>
                        <a:buFont typeface="Arial" pitchFamily="34" charset="0"/>
                        <a:buChar char="•"/>
                        <a:tabLst/>
                      </a:pPr>
                      <a:endParaRPr lang="en-US" sz="1200" kern="1200" dirty="0">
                        <a:solidFill>
                          <a:schemeClr val="tx1"/>
                        </a:solidFill>
                        <a:latin typeface="+mn-lt"/>
                        <a:ea typeface="+mn-ea"/>
                        <a:cs typeface="+mn-cs"/>
                      </a:endParaRPr>
                    </a:p>
                    <a:p>
                      <a:pPr marL="144000" marR="0" lvl="0" indent="-228600" algn="l" defTabSz="914400" rtl="0" eaLnBrk="1" fontAlgn="base" latinLnBrk="0" hangingPunct="1">
                        <a:lnSpc>
                          <a:spcPct val="100000"/>
                        </a:lnSpc>
                        <a:spcBef>
                          <a:spcPts val="30"/>
                        </a:spcBef>
                        <a:spcAft>
                          <a:spcPts val="30"/>
                        </a:spcAft>
                        <a:buClr>
                          <a:schemeClr val="accent6">
                            <a:lumMod val="75000"/>
                          </a:schemeClr>
                        </a:buClr>
                        <a:buSzPct val="120000"/>
                        <a:buFont typeface="Arial" pitchFamily="34" charset="0"/>
                        <a:buChar char="•"/>
                        <a:tabLst/>
                      </a:pPr>
                      <a:r>
                        <a:rPr lang="en-US" sz="1200" kern="1200" dirty="0">
                          <a:solidFill>
                            <a:schemeClr val="tx1"/>
                          </a:solidFill>
                          <a:latin typeface="+mn-lt"/>
                          <a:ea typeface="+mn-ea"/>
                          <a:cs typeface="+mn-cs"/>
                        </a:rPr>
                        <a:t>Choose 2 –3 </a:t>
                      </a:r>
                      <a:r>
                        <a:rPr lang="en-US" sz="1200" b="1" kern="1200" dirty="0">
                          <a:solidFill>
                            <a:schemeClr val="tx1"/>
                          </a:solidFill>
                          <a:latin typeface="+mn-lt"/>
                          <a:ea typeface="+mn-ea"/>
                          <a:cs typeface="+mn-cs"/>
                        </a:rPr>
                        <a:t>development</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needs</a:t>
                      </a:r>
                      <a:r>
                        <a:rPr lang="en-US" sz="1200" kern="1200" dirty="0">
                          <a:solidFill>
                            <a:schemeClr val="tx1"/>
                          </a:solidFill>
                          <a:latin typeface="+mn-lt"/>
                          <a:ea typeface="+mn-ea"/>
                          <a:cs typeface="+mn-cs"/>
                        </a:rPr>
                        <a:t> from the </a:t>
                      </a:r>
                      <a:r>
                        <a:rPr lang="en-US" sz="1200" kern="1200" dirty="0" smtClean="0">
                          <a:solidFill>
                            <a:schemeClr val="tx1"/>
                          </a:solidFill>
                          <a:latin typeface="+mn-lt"/>
                          <a:ea typeface="+mn-ea"/>
                          <a:cs typeface="+mn-cs"/>
                        </a:rPr>
                        <a:t>ALF. </a:t>
                      </a:r>
                      <a:r>
                        <a:rPr lang="en-US" sz="1200" kern="1200" dirty="0">
                          <a:solidFill>
                            <a:schemeClr val="tx1"/>
                          </a:solidFill>
                          <a:latin typeface="+mn-lt"/>
                          <a:ea typeface="+mn-ea"/>
                          <a:cs typeface="+mn-cs"/>
                        </a:rPr>
                        <a:t>Consider honestly and thoughtfully:</a:t>
                      </a:r>
                    </a:p>
                    <a:p>
                      <a:pPr marL="360000" marR="0" lvl="1" indent="-228600" algn="l" defTabSz="914400" rtl="0" eaLnBrk="1" fontAlgn="base" latinLnBrk="0" hangingPunct="1">
                        <a:lnSpc>
                          <a:spcPct val="100000"/>
                        </a:lnSpc>
                        <a:spcBef>
                          <a:spcPts val="30"/>
                        </a:spcBef>
                        <a:spcAft>
                          <a:spcPts val="30"/>
                        </a:spcAft>
                        <a:buClr>
                          <a:schemeClr val="accent6">
                            <a:lumMod val="75000"/>
                          </a:schemeClr>
                        </a:buClr>
                        <a:buSzPct val="120000"/>
                        <a:buFont typeface="Arial" pitchFamily="34" charset="0"/>
                        <a:buChar char="•"/>
                        <a:tabLst/>
                      </a:pPr>
                      <a:r>
                        <a:rPr lang="en-US" sz="1200" kern="1200" dirty="0">
                          <a:solidFill>
                            <a:schemeClr val="tx1"/>
                          </a:solidFill>
                          <a:latin typeface="+mn-lt"/>
                          <a:ea typeface="+mn-ea"/>
                          <a:cs typeface="+mn-cs"/>
                        </a:rPr>
                        <a:t>Highlight not only current areas of development but also areas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that are required to perform in the desired</a:t>
                      </a:r>
                      <a:r>
                        <a:rPr lang="en-US" sz="1200" kern="1200" baseline="0" dirty="0">
                          <a:solidFill>
                            <a:schemeClr val="tx1"/>
                          </a:solidFill>
                          <a:latin typeface="+mn-lt"/>
                          <a:ea typeface="+mn-ea"/>
                          <a:cs typeface="+mn-cs"/>
                        </a:rPr>
                        <a:t> future </a:t>
                      </a:r>
                      <a:r>
                        <a:rPr lang="en-US" sz="1200" kern="1200" dirty="0">
                          <a:solidFill>
                            <a:schemeClr val="tx1"/>
                          </a:solidFill>
                          <a:latin typeface="+mn-lt"/>
                          <a:ea typeface="+mn-ea"/>
                          <a:cs typeface="+mn-cs"/>
                        </a:rPr>
                        <a:t>roles. These are the areas that should have emerged from Mentoring discussions.</a:t>
                      </a:r>
                    </a:p>
                  </a:txBody>
                  <a:tcPr horzOverflow="overflow">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gradFill flip="none" rotWithShape="1">
                      <a:gsLst>
                        <a:gs pos="0">
                          <a:schemeClr val="bg1">
                            <a:lumMod val="85000"/>
                          </a:schemeClr>
                        </a:gs>
                        <a:gs pos="39999">
                          <a:schemeClr val="bg1"/>
                        </a:gs>
                      </a:gsLst>
                      <a:lin ang="5400000" scaled="1"/>
                      <a:tileRect/>
                    </a:gradFill>
                  </a:tcPr>
                </a:tc>
                <a:tc>
                  <a:txBody>
                    <a:bodyPr/>
                    <a:lstStyle/>
                    <a:p>
                      <a:pPr marL="228600" marR="0" lvl="0" indent="-228600" algn="l" defTabSz="914400" rtl="0" eaLnBrk="1" fontAlgn="base" latinLnBrk="0" hangingPunct="1">
                        <a:lnSpc>
                          <a:spcPct val="100000"/>
                        </a:lnSpc>
                        <a:spcBef>
                          <a:spcPct val="50000"/>
                        </a:spcBef>
                        <a:spcAft>
                          <a:spcPct val="50000"/>
                        </a:spcAft>
                        <a:buClr>
                          <a:schemeClr val="accent6">
                            <a:lumMod val="75000"/>
                          </a:schemeClr>
                        </a:buClr>
                        <a:buSzPct val="120000"/>
                        <a:buFont typeface="Arial" pitchFamily="34" charset="0"/>
                        <a:buChar char="•"/>
                        <a:tabLst/>
                      </a:pPr>
                      <a:r>
                        <a:rPr lang="en-US" sz="1200" b="1" kern="1200" dirty="0" smtClean="0">
                          <a:solidFill>
                            <a:schemeClr val="tx1"/>
                          </a:solidFill>
                          <a:latin typeface="+mn-lt"/>
                          <a:ea typeface="+mn-ea"/>
                          <a:cs typeface="+mn-cs"/>
                        </a:rPr>
                        <a:t>Professional </a:t>
                      </a:r>
                      <a:r>
                        <a:rPr lang="en-US" sz="1200" b="1" kern="1200" dirty="0">
                          <a:solidFill>
                            <a:schemeClr val="tx1"/>
                          </a:solidFill>
                          <a:latin typeface="+mn-lt"/>
                          <a:ea typeface="+mn-ea"/>
                          <a:cs typeface="+mn-cs"/>
                        </a:rPr>
                        <a:t>Knowledge and Skills Review -</a:t>
                      </a:r>
                      <a:r>
                        <a:rPr lang="en-US" sz="1200" kern="1200" dirty="0">
                          <a:solidFill>
                            <a:schemeClr val="tx1"/>
                          </a:solidFill>
                          <a:latin typeface="+mn-lt"/>
                          <a:ea typeface="+mn-ea"/>
                          <a:cs typeface="+mn-cs"/>
                        </a:rPr>
                        <a:t> Emphasize your knowledge, skill areas</a:t>
                      </a:r>
                      <a:r>
                        <a:rPr lang="en-US" sz="1200" kern="1200" baseline="0" dirty="0">
                          <a:solidFill>
                            <a:schemeClr val="tx1"/>
                          </a:solidFill>
                          <a:latin typeface="+mn-lt"/>
                          <a:ea typeface="+mn-ea"/>
                          <a:cs typeface="+mn-cs"/>
                        </a:rPr>
                        <a:t> and </a:t>
                      </a:r>
                      <a:r>
                        <a:rPr lang="en-US" sz="1200" kern="1200" dirty="0">
                          <a:solidFill>
                            <a:schemeClr val="tx1"/>
                          </a:solidFill>
                          <a:latin typeface="+mn-lt"/>
                          <a:ea typeface="+mn-ea"/>
                          <a:cs typeface="+mn-cs"/>
                        </a:rPr>
                        <a:t>expertise. Highlight skill gaps, i.e. what is not there, and may add weight to a case for further challenge, development or on the job opportunities.</a:t>
                      </a:r>
                    </a:p>
                    <a:p>
                      <a:pPr marL="228600" marR="0" lvl="0" indent="-228600" algn="l" defTabSz="914400" rtl="0" eaLnBrk="1" fontAlgn="base" latinLnBrk="0" hangingPunct="1">
                        <a:lnSpc>
                          <a:spcPct val="100000"/>
                        </a:lnSpc>
                        <a:spcBef>
                          <a:spcPct val="50000"/>
                        </a:spcBef>
                        <a:spcAft>
                          <a:spcPct val="50000"/>
                        </a:spcAft>
                        <a:buClr>
                          <a:schemeClr val="accent6">
                            <a:lumMod val="75000"/>
                          </a:schemeClr>
                        </a:buClr>
                        <a:buSzPct val="120000"/>
                        <a:buFont typeface="Arial" pitchFamily="34" charset="0"/>
                        <a:buChar char="•"/>
                        <a:tabLst/>
                      </a:pPr>
                      <a:r>
                        <a:rPr lang="en-US" sz="1200" b="1" kern="1200" dirty="0">
                          <a:solidFill>
                            <a:schemeClr val="tx1"/>
                          </a:solidFill>
                          <a:latin typeface="+mn-lt"/>
                          <a:ea typeface="+mn-ea"/>
                          <a:cs typeface="+mn-cs"/>
                        </a:rPr>
                        <a:t>Mobility </a:t>
                      </a:r>
                      <a:r>
                        <a:rPr lang="en-US" sz="1200" kern="1200" dirty="0">
                          <a:solidFill>
                            <a:schemeClr val="tx1"/>
                          </a:solidFill>
                          <a:latin typeface="+mn-lt"/>
                          <a:ea typeface="+mn-ea"/>
                          <a:cs typeface="+mn-cs"/>
                        </a:rPr>
                        <a:t>- Respond to the mobility questions honestly. Provide a timeframe around any significant geographical or role moves that may be aligned with the career aspirations.</a:t>
                      </a:r>
                    </a:p>
                    <a:p>
                      <a:pPr marL="228600" marR="0" lvl="0" indent="-228600" algn="l" defTabSz="914400" rtl="0" eaLnBrk="1" fontAlgn="base" latinLnBrk="0" hangingPunct="1">
                        <a:lnSpc>
                          <a:spcPct val="100000"/>
                        </a:lnSpc>
                        <a:spcBef>
                          <a:spcPct val="50000"/>
                        </a:spcBef>
                        <a:spcAft>
                          <a:spcPct val="50000"/>
                        </a:spcAft>
                        <a:buClr>
                          <a:schemeClr val="accent6">
                            <a:lumMod val="75000"/>
                          </a:schemeClr>
                        </a:buClr>
                        <a:buSzPct val="120000"/>
                        <a:buFont typeface="Arial" pitchFamily="34" charset="0"/>
                        <a:buChar char="•"/>
                        <a:tabLst/>
                      </a:pPr>
                      <a:r>
                        <a:rPr lang="en-US" sz="1200" b="1" kern="1200" dirty="0">
                          <a:solidFill>
                            <a:schemeClr val="tx1"/>
                          </a:solidFill>
                          <a:latin typeface="+mn-lt"/>
                          <a:ea typeface="+mn-ea"/>
                          <a:cs typeface="+mn-cs"/>
                        </a:rPr>
                        <a:t>Career Plan</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Ensure that the clarity you</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gained through Mentoring discussions is reflected here. Use the comments section to express your interest and to demonstrate evidence of your commitment and focus to support the achievement of career goals.</a:t>
                      </a:r>
                    </a:p>
                  </a:txBody>
                  <a:tcPr horzOverflow="overflow">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gradFill flip="none" rotWithShape="1">
                      <a:gsLst>
                        <a:gs pos="0">
                          <a:schemeClr val="bg1">
                            <a:lumMod val="85000"/>
                          </a:schemeClr>
                        </a:gs>
                        <a:gs pos="39999">
                          <a:schemeClr val="bg1"/>
                        </a:gs>
                      </a:gsLst>
                      <a:lin ang="5400000" scaled="1"/>
                      <a:tileRect/>
                    </a:gradFill>
                  </a:tcPr>
                </a:tc>
                <a:tc>
                  <a:txBody>
                    <a:bodyPr/>
                    <a:lstStyle/>
                    <a:p>
                      <a:pPr marL="228600" marR="0" lvl="0" indent="-228600" algn="l" defTabSz="914400" rtl="0" eaLnBrk="1" fontAlgn="base" latinLnBrk="0" hangingPunct="1">
                        <a:lnSpc>
                          <a:spcPct val="100000"/>
                        </a:lnSpc>
                        <a:spcBef>
                          <a:spcPct val="50000"/>
                        </a:spcBef>
                        <a:spcAft>
                          <a:spcPct val="50000"/>
                        </a:spcAft>
                        <a:buClr>
                          <a:schemeClr val="accent6">
                            <a:lumMod val="75000"/>
                          </a:schemeClr>
                        </a:buClr>
                        <a:buSzPct val="120000"/>
                        <a:buFont typeface="Arial" pitchFamily="34" charset="0"/>
                        <a:buChar char="•"/>
                        <a:tabLst/>
                      </a:pPr>
                      <a:r>
                        <a:rPr lang="en-US" sz="1200" kern="1200" dirty="0">
                          <a:solidFill>
                            <a:schemeClr val="tx1"/>
                          </a:solidFill>
                          <a:latin typeface="+mn-lt"/>
                          <a:ea typeface="+mn-ea"/>
                          <a:cs typeface="+mn-cs"/>
                        </a:rPr>
                        <a:t>Set specific </a:t>
                      </a:r>
                      <a:r>
                        <a:rPr lang="en-US" sz="1200" b="1" kern="1200" dirty="0">
                          <a:solidFill>
                            <a:schemeClr val="tx1"/>
                          </a:solidFill>
                          <a:latin typeface="+mn-lt"/>
                          <a:ea typeface="+mn-ea"/>
                          <a:cs typeface="+mn-cs"/>
                        </a:rPr>
                        <a:t>development objectives </a:t>
                      </a:r>
                      <a:r>
                        <a:rPr lang="en-US" sz="1200" kern="1200" dirty="0">
                          <a:solidFill>
                            <a:schemeClr val="tx1"/>
                          </a:solidFill>
                          <a:latin typeface="+mn-lt"/>
                          <a:ea typeface="+mn-ea"/>
                          <a:cs typeface="+mn-cs"/>
                        </a:rPr>
                        <a:t>that, if commenced now, will ensure that they are ready with the requisite skills and knowledge for future roles.</a:t>
                      </a:r>
                    </a:p>
                    <a:p>
                      <a:pPr marL="228600" marR="0" lvl="0" indent="-228600" algn="l" defTabSz="914400" rtl="0" eaLnBrk="1" fontAlgn="base" latinLnBrk="0" hangingPunct="1">
                        <a:lnSpc>
                          <a:spcPct val="100000"/>
                        </a:lnSpc>
                        <a:spcBef>
                          <a:spcPct val="50000"/>
                        </a:spcBef>
                        <a:spcAft>
                          <a:spcPct val="50000"/>
                        </a:spcAft>
                        <a:buClr>
                          <a:schemeClr val="accent6">
                            <a:lumMod val="75000"/>
                          </a:schemeClr>
                        </a:buClr>
                        <a:buSzPct val="120000"/>
                        <a:buFont typeface="Arial" pitchFamily="34" charset="0"/>
                        <a:buChar char="•"/>
                        <a:tabLst/>
                      </a:pPr>
                      <a:r>
                        <a:rPr lang="en-US" sz="1200" kern="1200" dirty="0">
                          <a:solidFill>
                            <a:schemeClr val="tx1"/>
                          </a:solidFill>
                          <a:latin typeface="+mn-lt"/>
                          <a:ea typeface="+mn-ea"/>
                          <a:cs typeface="+mn-cs"/>
                        </a:rPr>
                        <a:t>Ensure that development  actions are balanced:</a:t>
                      </a:r>
                    </a:p>
                    <a:p>
                      <a:pPr marL="360000" marR="0" lvl="1" indent="0" algn="l" defTabSz="914400" rtl="0" eaLnBrk="1" fontAlgn="base" latinLnBrk="0" hangingPunct="1">
                        <a:lnSpc>
                          <a:spcPct val="100000"/>
                        </a:lnSpc>
                        <a:spcBef>
                          <a:spcPts val="30"/>
                        </a:spcBef>
                        <a:spcAft>
                          <a:spcPts val="30"/>
                        </a:spcAft>
                        <a:buClr>
                          <a:schemeClr val="accent6">
                            <a:lumMod val="75000"/>
                          </a:schemeClr>
                        </a:buClr>
                        <a:buSzPct val="120000"/>
                        <a:buFont typeface="Arial" pitchFamily="34" charset="0"/>
                        <a:buChar char="•"/>
                        <a:tabLst/>
                      </a:pPr>
                      <a:r>
                        <a:rPr lang="en-US" sz="1200" b="1" kern="1200" dirty="0">
                          <a:solidFill>
                            <a:schemeClr val="tx1"/>
                          </a:solidFill>
                          <a:latin typeface="+mn-lt"/>
                          <a:ea typeface="+mn-ea"/>
                          <a:cs typeface="+mn-cs"/>
                        </a:rPr>
                        <a:t>70%-experienced based</a:t>
                      </a:r>
                      <a:r>
                        <a:rPr lang="en-US" sz="1200" kern="1200" dirty="0">
                          <a:solidFill>
                            <a:schemeClr val="tx1"/>
                          </a:solidFill>
                          <a:latin typeface="+mn-lt"/>
                          <a:ea typeface="+mn-ea"/>
                          <a:cs typeface="+mn-cs"/>
                        </a:rPr>
                        <a:t>, development on the job, cross functional work, special projects,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job stretch. This not only provides skills, but exposure to relationships and key people.</a:t>
                      </a:r>
                    </a:p>
                    <a:p>
                      <a:pPr marL="360000" marR="0" lvl="1" indent="0" algn="l" defTabSz="914400" rtl="0" eaLnBrk="1" fontAlgn="base" latinLnBrk="0" hangingPunct="1">
                        <a:lnSpc>
                          <a:spcPct val="100000"/>
                        </a:lnSpc>
                        <a:spcBef>
                          <a:spcPts val="30"/>
                        </a:spcBef>
                        <a:spcAft>
                          <a:spcPts val="30"/>
                        </a:spcAft>
                        <a:buClr>
                          <a:schemeClr val="accent6">
                            <a:lumMod val="75000"/>
                          </a:schemeClr>
                        </a:buClr>
                        <a:buSzPct val="120000"/>
                        <a:buFont typeface="Arial" pitchFamily="34" charset="0"/>
                        <a:buChar char="•"/>
                        <a:tabLst/>
                      </a:pPr>
                      <a:r>
                        <a:rPr lang="en-US" sz="1200" b="1" kern="1200" dirty="0">
                          <a:solidFill>
                            <a:schemeClr val="tx1"/>
                          </a:solidFill>
                          <a:latin typeface="+mn-lt"/>
                          <a:ea typeface="+mn-ea"/>
                          <a:cs typeface="+mn-cs"/>
                        </a:rPr>
                        <a:t>20% Relationships</a:t>
                      </a:r>
                      <a:r>
                        <a:rPr lang="en-US" sz="1200" kern="1200" dirty="0">
                          <a:solidFill>
                            <a:schemeClr val="tx1"/>
                          </a:solidFill>
                          <a:latin typeface="+mn-lt"/>
                          <a:ea typeface="+mn-ea"/>
                          <a:cs typeface="+mn-cs"/>
                        </a:rPr>
                        <a:t>, role models, focused feedback, active coaching and mentoring</a:t>
                      </a:r>
                    </a:p>
                    <a:p>
                      <a:pPr marL="360000" marR="0" lvl="1" indent="0" algn="l" defTabSz="914400" rtl="0" eaLnBrk="1" fontAlgn="base" latinLnBrk="0" hangingPunct="1">
                        <a:lnSpc>
                          <a:spcPct val="100000"/>
                        </a:lnSpc>
                        <a:spcBef>
                          <a:spcPts val="30"/>
                        </a:spcBef>
                        <a:spcAft>
                          <a:spcPts val="30"/>
                        </a:spcAft>
                        <a:buClr>
                          <a:schemeClr val="accent6">
                            <a:lumMod val="75000"/>
                          </a:schemeClr>
                        </a:buClr>
                        <a:buSzPct val="120000"/>
                        <a:buFont typeface="Arial" pitchFamily="34" charset="0"/>
                        <a:buChar char="•"/>
                        <a:tabLst/>
                      </a:pPr>
                      <a:r>
                        <a:rPr lang="en-US" sz="1200" b="1" kern="1200" dirty="0">
                          <a:solidFill>
                            <a:schemeClr val="tx1"/>
                          </a:solidFill>
                          <a:latin typeface="+mn-lt"/>
                          <a:ea typeface="+mn-ea"/>
                          <a:cs typeface="+mn-cs"/>
                        </a:rPr>
                        <a:t>10%Education</a:t>
                      </a:r>
                      <a:r>
                        <a:rPr lang="en-US" sz="1200" kern="1200" dirty="0">
                          <a:solidFill>
                            <a:schemeClr val="tx1"/>
                          </a:solidFill>
                          <a:latin typeface="+mn-lt"/>
                          <a:ea typeface="+mn-ea"/>
                          <a:cs typeface="+mn-cs"/>
                        </a:rPr>
                        <a:t>, training, seminars, e-learning, blended learning</a:t>
                      </a:r>
                    </a:p>
                  </a:txBody>
                  <a:tcPr horzOverflow="overflow">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gradFill flip="none" rotWithShape="1">
                      <a:gsLst>
                        <a:gs pos="0">
                          <a:schemeClr val="bg1">
                            <a:lumMod val="85000"/>
                          </a:schemeClr>
                        </a:gs>
                        <a:gs pos="39999">
                          <a:schemeClr val="bg1"/>
                        </a:gs>
                      </a:gsLst>
                      <a:lin ang="5400000" scaled="1"/>
                      <a:tileRect/>
                    </a:gra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22057414"/>
      </p:ext>
    </p:extLst>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2769</TotalTime>
  <Words>1833</Words>
  <Application>Microsoft Office PowerPoint</Application>
  <PresentationFormat>Widescreen</PresentationFormat>
  <Paragraphs>230</Paragraphs>
  <Slides>15</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15</vt:i4>
      </vt:variant>
    </vt:vector>
  </HeadingPairs>
  <TitlesOfParts>
    <vt:vector size="26" baseType="lpstr">
      <vt:lpstr>Arial</vt:lpstr>
      <vt:lpstr>Arial Narrow</vt:lpstr>
      <vt:lpstr>Calibri</vt:lpstr>
      <vt:lpstr>Calibri Light</vt:lpstr>
      <vt:lpstr>等线</vt:lpstr>
      <vt:lpstr>Futura Bk</vt:lpstr>
      <vt:lpstr>Myriad Pro</vt:lpstr>
      <vt:lpstr>Wingdings</vt:lpstr>
      <vt:lpstr>3_Office Theme</vt:lpstr>
      <vt:lpstr>2_Office Theme</vt:lpstr>
      <vt:lpstr>Office Theme</vt:lpstr>
      <vt:lpstr>One Amref, One Team, One Goal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 Amref, One Team, One Goal</dc:title>
  <dc:creator>Emmanuel Osano</dc:creator>
  <cp:lastModifiedBy>Michael Chemorei</cp:lastModifiedBy>
  <cp:revision>139</cp:revision>
  <dcterms:created xsi:type="dcterms:W3CDTF">2021-09-06T03:20:08Z</dcterms:created>
  <dcterms:modified xsi:type="dcterms:W3CDTF">2021-09-20T05:13:11Z</dcterms:modified>
</cp:coreProperties>
</file>